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3"/>
    <p:sldId id="257" r:id="rId4"/>
    <p:sldId id="258" r:id="rId5"/>
    <p:sldId id="323" r:id="rId6"/>
    <p:sldId id="259" r:id="rId7"/>
    <p:sldId id="260" r:id="rId8"/>
    <p:sldId id="261" r:id="rId9"/>
    <p:sldId id="262" r:id="rId10"/>
    <p:sldId id="273" r:id="rId11"/>
    <p:sldId id="303" r:id="rId12"/>
    <p:sldId id="302" r:id="rId13"/>
    <p:sldId id="274" r:id="rId14"/>
    <p:sldId id="275" r:id="rId15"/>
    <p:sldId id="276" r:id="rId16"/>
    <p:sldId id="277" r:id="rId17"/>
    <p:sldId id="278" r:id="rId18"/>
    <p:sldId id="279" r:id="rId19"/>
    <p:sldId id="306" r:id="rId20"/>
    <p:sldId id="307" r:id="rId21"/>
    <p:sldId id="324" r:id="rId22"/>
    <p:sldId id="281" r:id="rId23"/>
    <p:sldId id="282" r:id="rId24"/>
    <p:sldId id="325" r:id="rId25"/>
    <p:sldId id="283" r:id="rId26"/>
    <p:sldId id="326" r:id="rId27"/>
    <p:sldId id="286" r:id="rId28"/>
    <p:sldId id="287" r:id="rId29"/>
    <p:sldId id="311" r:id="rId30"/>
    <p:sldId id="381" r:id="rId31"/>
    <p:sldId id="319" r:id="rId32"/>
    <p:sldId id="322" r:id="rId33"/>
    <p:sldId id="327" r:id="rId34"/>
    <p:sldId id="320" r:id="rId35"/>
    <p:sldId id="321" r:id="rId36"/>
    <p:sldId id="328" r:id="rId37"/>
    <p:sldId id="329" r:id="rId38"/>
    <p:sldId id="330" r:id="rId39"/>
    <p:sldId id="331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4" r:id="rId51"/>
    <p:sldId id="345" r:id="rId52"/>
    <p:sldId id="346" r:id="rId53"/>
    <p:sldId id="347" r:id="rId54"/>
    <p:sldId id="348" r:id="rId55"/>
    <p:sldId id="332" r:id="rId56"/>
    <p:sldId id="376" r:id="rId57"/>
    <p:sldId id="378" r:id="rId58"/>
    <p:sldId id="379" r:id="rId59"/>
    <p:sldId id="380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jan" initials="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76" d="100"/>
          <a:sy n="76" d="100"/>
        </p:scale>
        <p:origin x="20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6" Type="http://schemas.openxmlformats.org/officeDocument/2006/relationships/commentAuthors" Target="commentAuthors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handoutMaster" Target="handoutMasters/handoutMaster1.xml"/><Relationship Id="rId61" Type="http://schemas.openxmlformats.org/officeDocument/2006/relationships/notesMaster" Target="notesMasters/notesMaster1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213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Frequency distribution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3">
                    <a:tint val="97000"/>
                    <a:satMod val="100000"/>
                    <a:lumMod val="102000"/>
                  </a:schemeClr>
                </a:gs>
                <a:gs pos="50000">
                  <a:schemeClr val="accent3">
                    <a:shade val="100000"/>
                    <a:satMod val="103000"/>
                    <a:lumMod val="100000"/>
                  </a:schemeClr>
                </a:gs>
                <a:gs pos="100000">
                  <a:schemeClr val="accent3">
                    <a:shade val="93000"/>
                    <a:satMod val="11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5880" dist="1524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l"/>
            </a:scene3d>
            <a:sp3d prstMaterial="dkEdge">
              <a:bevelT w="0" h="0"/>
            </a:sp3d>
          </c:spPr>
          <c:invertIfNegative val="0"/>
          <c:dLbls>
            <c:delete val="1"/>
          </c:dLbls>
          <c:cat>
            <c:numRef>
              <c:f>Sheet1!$A$2:$A$10</c:f>
              <c:numCache>
                <c:formatCode>General</c:formatCode>
                <c:ptCount val="9"/>
                <c:pt idx="0">
                  <c:v>7</c:v>
                </c:pt>
                <c:pt idx="1">
                  <c:v>10</c:v>
                </c:pt>
                <c:pt idx="2">
                  <c:v>13</c:v>
                </c:pt>
                <c:pt idx="3">
                  <c:v>16</c:v>
                </c:pt>
                <c:pt idx="4">
                  <c:v>19</c:v>
                </c:pt>
                <c:pt idx="5">
                  <c:v>22</c:v>
                </c:pt>
                <c:pt idx="6">
                  <c:v>25</c:v>
                </c:pt>
                <c:pt idx="7">
                  <c:v>28</c:v>
                </c:pt>
                <c:pt idx="8">
                  <c:v>31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42</c:v>
                </c:pt>
                <c:pt idx="4">
                  <c:v>55</c:v>
                </c:pt>
                <c:pt idx="5">
                  <c:v>41</c:v>
                </c:pt>
                <c:pt idx="6">
                  <c:v>28</c:v>
                </c:pt>
                <c:pt idx="7">
                  <c:v>17</c:v>
                </c:pt>
                <c:pt idx="8">
                  <c:v>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36835200"/>
        <c:axId val="2136836448"/>
      </c:barChart>
      <c:catAx>
        <c:axId val="21368352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195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Seeds per Plant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136836448"/>
        <c:crosses val="autoZero"/>
        <c:auto val="1"/>
        <c:lblAlgn val="ctr"/>
        <c:lblOffset val="100"/>
        <c:noMultiLvlLbl val="0"/>
      </c:catAx>
      <c:valAx>
        <c:axId val="2136836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195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136835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lt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4T15:18:06.406" idx="1">
    <p:pos x="10" y="10"/>
    <p:text/>
  </p:cm>
  <p:cm authorId="1" dt="2020-11-24T15:18:07.350" idx="2">
    <p:pos x="106" y="106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318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63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15.jpe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hyperlink" Target="http://www.nature.com/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solcap.msu.edu/pdf%20files/5PAA_Douches_2_Mapping_Populations.pdf" TargetMode="External"/><Relationship Id="rId1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7980" y="493078"/>
            <a:ext cx="9144000" cy="2387600"/>
          </a:xfrm>
        </p:spPr>
        <p:txBody>
          <a:bodyPr/>
          <a:lstStyle/>
          <a:p>
            <a:r>
              <a:rPr lang="en-IN" altLang="en-US" b="1" dirty="0">
                <a:latin typeface="+mn-lt"/>
                <a:cs typeface="+mn-lt"/>
              </a:rPr>
              <a:t>QTL MAPPING &amp; Analysis</a:t>
            </a:r>
            <a:endParaRPr lang="en-IN" altLang="en-US" b="1" dirty="0">
              <a:latin typeface="+mn-lt"/>
              <a:cs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7979" y="4352544"/>
            <a:ext cx="9693487" cy="1239894"/>
          </a:xfrm>
        </p:spPr>
        <p:txBody>
          <a:bodyPr>
            <a:noAutofit/>
          </a:bodyPr>
          <a:lstStyle/>
          <a:p>
            <a:r>
              <a:rPr lang="en-IN" altLang="en-US" sz="3600" b="1" dirty="0">
                <a:solidFill>
                  <a:schemeClr val="bg1"/>
                </a:solidFill>
              </a:rPr>
              <a:t>Sujan </a:t>
            </a:r>
            <a:r>
              <a:rPr lang="en-IN" altLang="en-US" sz="3600" b="1" dirty="0" err="1">
                <a:solidFill>
                  <a:schemeClr val="bg1"/>
                </a:solidFill>
              </a:rPr>
              <a:t>Mamidi</a:t>
            </a:r>
            <a:r>
              <a:rPr lang="en-IN" altLang="en-US" sz="3600" b="1" dirty="0">
                <a:solidFill>
                  <a:schemeClr val="bg1"/>
                </a:solidFill>
              </a:rPr>
              <a:t> &amp;</a:t>
            </a:r>
            <a:endParaRPr lang="en-IN" altLang="en-US" sz="3600" b="1" dirty="0">
              <a:solidFill>
                <a:schemeClr val="bg1"/>
              </a:solidFill>
            </a:endParaRPr>
          </a:p>
          <a:p>
            <a:r>
              <a:rPr lang="en-IN" altLang="en-US" sz="3200" b="1" dirty="0" err="1">
                <a:solidFill>
                  <a:schemeClr val="bg1"/>
                </a:solidFill>
              </a:rPr>
              <a:t>Divyashree</a:t>
            </a:r>
            <a:r>
              <a:rPr lang="en-IN" altLang="en-US" sz="3200" b="1" dirty="0">
                <a:solidFill>
                  <a:schemeClr val="bg1"/>
                </a:solidFill>
              </a:rPr>
              <a:t> </a:t>
            </a:r>
            <a:r>
              <a:rPr lang="en-IN" altLang="en-US" sz="3200" b="1" dirty="0" err="1">
                <a:solidFill>
                  <a:schemeClr val="bg1"/>
                </a:solidFill>
              </a:rPr>
              <a:t>Nageswaran</a:t>
            </a:r>
            <a:endParaRPr lang="en-IN" alt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70205" y="219710"/>
            <a:ext cx="11450955" cy="5968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600" b="1" spc="-10" dirty="0">
                <a:uFill>
                  <a:solidFill>
                    <a:srgbClr val="00AFEF"/>
                  </a:solidFill>
                </a:uFill>
                <a:cs typeface="Calibri" panose="020F0502020204030204"/>
                <a:sym typeface="+mn-ea"/>
              </a:rPr>
              <a:t>Single-Marker </a:t>
            </a:r>
            <a:r>
              <a:rPr sz="2600" b="1" spc="-5" dirty="0">
                <a:uFill>
                  <a:solidFill>
                    <a:srgbClr val="00AFEF"/>
                  </a:solidFill>
                </a:uFill>
                <a:cs typeface="Calibri" panose="020F0502020204030204"/>
                <a:sym typeface="+mn-ea"/>
              </a:rPr>
              <a:t>Analysis</a:t>
            </a:r>
            <a:r>
              <a:rPr sz="2600" b="1" dirty="0">
                <a:uFill>
                  <a:solidFill>
                    <a:srgbClr val="00AFEF"/>
                  </a:solidFill>
                </a:uFill>
                <a:cs typeface="Calibri" panose="020F0502020204030204"/>
                <a:sym typeface="+mn-ea"/>
              </a:rPr>
              <a:t> (SMA)</a:t>
            </a:r>
            <a:endParaRPr sz="2600" b="1" dirty="0">
              <a:uFill>
                <a:solidFill>
                  <a:srgbClr val="00AFEF"/>
                </a:solidFill>
              </a:uFill>
              <a:cs typeface="Calibri" panose="020F0502020204030204"/>
              <a:sym typeface="+mn-ea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600" dirty="0">
                <a:cs typeface="Calibri" panose="020F0502020204030204"/>
                <a:sym typeface="+mn-ea"/>
              </a:rPr>
              <a:t>Also kn</a:t>
            </a:r>
            <a:r>
              <a:rPr sz="2600" spc="-10" dirty="0">
                <a:cs typeface="Calibri" panose="020F0502020204030204"/>
                <a:sym typeface="+mn-ea"/>
              </a:rPr>
              <a:t>o</a:t>
            </a:r>
            <a:r>
              <a:rPr sz="2600" dirty="0">
                <a:cs typeface="Calibri" panose="020F0502020204030204"/>
                <a:sym typeface="+mn-ea"/>
              </a:rPr>
              <a:t>wn </a:t>
            </a:r>
            <a:r>
              <a:rPr sz="2600" spc="-15" dirty="0">
                <a:cs typeface="Calibri" panose="020F0502020204030204"/>
                <a:sym typeface="+mn-ea"/>
              </a:rPr>
              <a:t>a</a:t>
            </a:r>
            <a:r>
              <a:rPr lang="en-US" sz="2600" spc="-15" dirty="0">
                <a:cs typeface="Calibri" panose="020F0502020204030204"/>
                <a:sym typeface="+mn-ea"/>
              </a:rPr>
              <a:t>s </a:t>
            </a:r>
            <a:r>
              <a:rPr sz="2600" spc="5" dirty="0">
                <a:cs typeface="Calibri" panose="020F0502020204030204"/>
                <a:sym typeface="+mn-ea"/>
              </a:rPr>
              <a:t>s</a:t>
            </a:r>
            <a:r>
              <a:rPr sz="2600" dirty="0">
                <a:cs typeface="Calibri" panose="020F0502020204030204"/>
                <a:sym typeface="+mn-ea"/>
              </a:rPr>
              <a:t>ingl</a:t>
            </a:r>
            <a:r>
              <a:rPr sz="2600" spc="-5" dirty="0">
                <a:cs typeface="Calibri" panose="020F0502020204030204"/>
                <a:sym typeface="+mn-ea"/>
              </a:rPr>
              <a:t>e</a:t>
            </a:r>
            <a:r>
              <a:rPr sz="2600" dirty="0">
                <a:cs typeface="Calibri" panose="020F0502020204030204"/>
                <a:sym typeface="+mn-ea"/>
              </a:rPr>
              <a:t>-</a:t>
            </a:r>
            <a:r>
              <a:rPr sz="2600" spc="-5" dirty="0">
                <a:cs typeface="Calibri" panose="020F0502020204030204"/>
                <a:sym typeface="+mn-ea"/>
              </a:rPr>
              <a:t>poi</a:t>
            </a:r>
            <a:r>
              <a:rPr sz="2600" spc="-35" dirty="0">
                <a:cs typeface="Calibri" panose="020F0502020204030204"/>
                <a:sym typeface="+mn-ea"/>
              </a:rPr>
              <a:t>n</a:t>
            </a:r>
            <a:r>
              <a:rPr sz="2600" dirty="0">
                <a:cs typeface="Calibri" panose="020F0502020204030204"/>
                <a:sym typeface="+mn-ea"/>
              </a:rPr>
              <a:t>t</a:t>
            </a:r>
            <a:r>
              <a:rPr lang="en-US" sz="2600" dirty="0">
                <a:cs typeface="Calibri" panose="020F0502020204030204"/>
                <a:sym typeface="+mn-ea"/>
              </a:rPr>
              <a:t> </a:t>
            </a:r>
            <a:r>
              <a:rPr sz="2600" dirty="0">
                <a:cs typeface="Calibri" panose="020F0502020204030204"/>
                <a:sym typeface="+mn-ea"/>
              </a:rPr>
              <a:t>anal</a:t>
            </a:r>
            <a:r>
              <a:rPr sz="2600" spc="-20" dirty="0">
                <a:cs typeface="Calibri" panose="020F0502020204030204"/>
                <a:sym typeface="+mn-ea"/>
              </a:rPr>
              <a:t>y</a:t>
            </a:r>
            <a:r>
              <a:rPr sz="2600" spc="-5" dirty="0">
                <a:cs typeface="Calibri" panose="020F0502020204030204"/>
                <a:sym typeface="+mn-ea"/>
              </a:rPr>
              <a:t>si</a:t>
            </a:r>
            <a:r>
              <a:rPr sz="2600" dirty="0">
                <a:cs typeface="Calibri" panose="020F0502020204030204"/>
                <a:sym typeface="+mn-ea"/>
              </a:rPr>
              <a:t>s. </a:t>
            </a:r>
            <a:r>
              <a:rPr sz="2600" spc="-5" dirty="0">
                <a:cs typeface="Calibri" panose="020F0502020204030204"/>
                <a:sym typeface="+mn-ea"/>
              </a:rPr>
              <a:t>I</a:t>
            </a:r>
            <a:r>
              <a:rPr sz="2600" dirty="0">
                <a:cs typeface="Calibri" panose="020F0502020204030204"/>
                <a:sym typeface="+mn-ea"/>
              </a:rPr>
              <a:t>t </a:t>
            </a:r>
            <a:r>
              <a:rPr sz="2600" spc="-5" dirty="0">
                <a:cs typeface="Calibri" panose="020F0502020204030204"/>
                <a:sym typeface="+mn-ea"/>
              </a:rPr>
              <a:t>i</a:t>
            </a:r>
            <a:r>
              <a:rPr sz="2600" dirty="0">
                <a:cs typeface="Calibri" panose="020F0502020204030204"/>
                <a:sym typeface="+mn-ea"/>
              </a:rPr>
              <a:t>s the </a:t>
            </a:r>
            <a:r>
              <a:rPr sz="2600" spc="5" dirty="0">
                <a:cs typeface="Calibri" panose="020F0502020204030204"/>
                <a:sym typeface="+mn-ea"/>
              </a:rPr>
              <a:t>s</a:t>
            </a:r>
            <a:r>
              <a:rPr sz="2600" dirty="0">
                <a:cs typeface="Calibri" panose="020F0502020204030204"/>
                <a:sym typeface="+mn-ea"/>
              </a:rPr>
              <a:t>i</a:t>
            </a:r>
            <a:r>
              <a:rPr sz="2600" spc="-10" dirty="0">
                <a:cs typeface="Calibri" panose="020F0502020204030204"/>
                <a:sym typeface="+mn-ea"/>
              </a:rPr>
              <a:t>m</a:t>
            </a:r>
            <a:r>
              <a:rPr sz="2600" spc="-5" dirty="0">
                <a:cs typeface="Calibri" panose="020F0502020204030204"/>
                <a:sym typeface="+mn-ea"/>
              </a:rPr>
              <a:t>p</a:t>
            </a:r>
            <a:r>
              <a:rPr sz="2600" spc="5" dirty="0">
                <a:cs typeface="Calibri" panose="020F0502020204030204"/>
                <a:sym typeface="+mn-ea"/>
              </a:rPr>
              <a:t>l</a:t>
            </a:r>
            <a:r>
              <a:rPr sz="2600" dirty="0">
                <a:cs typeface="Calibri" panose="020F0502020204030204"/>
                <a:sym typeface="+mn-ea"/>
              </a:rPr>
              <a:t>e</a:t>
            </a:r>
            <a:r>
              <a:rPr sz="2600" spc="-20" dirty="0">
                <a:cs typeface="Calibri" panose="020F0502020204030204"/>
                <a:sym typeface="+mn-ea"/>
              </a:rPr>
              <a:t>s</a:t>
            </a:r>
            <a:r>
              <a:rPr sz="2600" dirty="0">
                <a:cs typeface="Calibri" panose="020F0502020204030204"/>
                <a:sym typeface="+mn-ea"/>
              </a:rPr>
              <a:t>t m</a:t>
            </a:r>
            <a:r>
              <a:rPr sz="2600" spc="-20" dirty="0">
                <a:cs typeface="Calibri" panose="020F0502020204030204"/>
                <a:sym typeface="+mn-ea"/>
              </a:rPr>
              <a:t>e</a:t>
            </a:r>
            <a:r>
              <a:rPr sz="2600" dirty="0">
                <a:cs typeface="Calibri" panose="020F0502020204030204"/>
                <a:sym typeface="+mn-ea"/>
              </a:rPr>
              <a:t>thod </a:t>
            </a:r>
            <a:r>
              <a:rPr sz="2600" spc="-50" dirty="0">
                <a:cs typeface="Calibri" panose="020F0502020204030204"/>
                <a:sym typeface="+mn-ea"/>
              </a:rPr>
              <a:t>f</a:t>
            </a:r>
            <a:r>
              <a:rPr sz="2600" spc="-5" dirty="0">
                <a:cs typeface="Calibri" panose="020F0502020204030204"/>
                <a:sym typeface="+mn-ea"/>
              </a:rPr>
              <a:t>or detecting </a:t>
            </a:r>
            <a:r>
              <a:rPr sz="2600" spc="-15" dirty="0">
                <a:cs typeface="Calibri" panose="020F0502020204030204"/>
                <a:sym typeface="+mn-ea"/>
              </a:rPr>
              <a:t>QTLs </a:t>
            </a:r>
            <a:r>
              <a:rPr sz="2600" spc="-10" dirty="0">
                <a:cs typeface="Calibri" panose="020F0502020204030204"/>
                <a:sym typeface="+mn-ea"/>
              </a:rPr>
              <a:t>associated </a:t>
            </a:r>
            <a:r>
              <a:rPr sz="2600" spc="-5" dirty="0">
                <a:cs typeface="Calibri" panose="020F0502020204030204"/>
                <a:sym typeface="+mn-ea"/>
              </a:rPr>
              <a:t>with single</a:t>
            </a:r>
            <a:r>
              <a:rPr sz="2600" spc="75" dirty="0">
                <a:cs typeface="Calibri" panose="020F0502020204030204"/>
                <a:sym typeface="+mn-ea"/>
              </a:rPr>
              <a:t> </a:t>
            </a:r>
            <a:r>
              <a:rPr sz="2600" spc="-15" dirty="0">
                <a:cs typeface="Calibri" panose="020F0502020204030204"/>
                <a:sym typeface="+mn-ea"/>
              </a:rPr>
              <a:t>markers.</a:t>
            </a:r>
            <a:endParaRPr lang="en-US" sz="2600" dirty="0"/>
          </a:p>
          <a:p>
            <a:pPr marL="727075" marR="7620" indent="-348615">
              <a:lnSpc>
                <a:spcPct val="150000"/>
              </a:lnSpc>
              <a:spcBef>
                <a:spcPts val="95"/>
              </a:spcBef>
              <a:buFont typeface="Wingdings" panose="05000000000000000000"/>
              <a:buChar char=""/>
              <a:tabLst>
                <a:tab pos="727075" algn="l"/>
                <a:tab pos="727710" algn="l"/>
                <a:tab pos="1289685" algn="l"/>
                <a:tab pos="2252980" algn="l"/>
                <a:tab pos="2894965" algn="l"/>
                <a:tab pos="3395345" algn="l"/>
                <a:tab pos="4292600" algn="l"/>
                <a:tab pos="4561840" algn="l"/>
                <a:tab pos="5680710" algn="l"/>
                <a:tab pos="6556375" algn="l"/>
                <a:tab pos="7164070" algn="l"/>
                <a:tab pos="7701915" algn="l"/>
                <a:tab pos="8209915" algn="l"/>
              </a:tabLst>
            </a:pPr>
            <a:r>
              <a:rPr sz="2600" spc="-5" dirty="0">
                <a:cs typeface="Calibri" panose="020F0502020204030204"/>
                <a:sym typeface="+mn-ea"/>
              </a:rPr>
              <a:t>Thi</a:t>
            </a:r>
            <a:r>
              <a:rPr sz="2600" dirty="0">
                <a:cs typeface="Calibri" panose="020F0502020204030204"/>
                <a:sym typeface="+mn-ea"/>
              </a:rPr>
              <a:t>s</a:t>
            </a:r>
            <a:r>
              <a:rPr lang="en-US" sz="2600" dirty="0">
                <a:cs typeface="Calibri" panose="020F0502020204030204"/>
                <a:sym typeface="+mn-ea"/>
              </a:rPr>
              <a:t> </a:t>
            </a:r>
            <a:r>
              <a:rPr sz="2600" dirty="0">
                <a:cs typeface="Calibri" panose="020F0502020204030204"/>
                <a:sym typeface="+mn-ea"/>
              </a:rPr>
              <a:t>m</a:t>
            </a:r>
            <a:r>
              <a:rPr sz="2600" spc="-15" dirty="0">
                <a:cs typeface="Calibri" panose="020F0502020204030204"/>
                <a:sym typeface="+mn-ea"/>
              </a:rPr>
              <a:t>e</a:t>
            </a:r>
            <a:r>
              <a:rPr sz="2600" dirty="0">
                <a:cs typeface="Calibri" panose="020F0502020204030204"/>
                <a:sym typeface="+mn-ea"/>
              </a:rPr>
              <a:t>thod </a:t>
            </a:r>
            <a:r>
              <a:rPr sz="2600" b="1" spc="-5" dirty="0">
                <a:cs typeface="Calibri" panose="020F0502020204030204"/>
                <a:sym typeface="+mn-ea"/>
              </a:rPr>
              <a:t>doe</a:t>
            </a:r>
            <a:r>
              <a:rPr sz="2600" b="1" dirty="0">
                <a:cs typeface="Calibri" panose="020F0502020204030204"/>
                <a:sym typeface="+mn-ea"/>
              </a:rPr>
              <a:t>s </a:t>
            </a:r>
            <a:r>
              <a:rPr sz="2600" b="1" spc="-5" dirty="0">
                <a:cs typeface="Calibri" panose="020F0502020204030204"/>
                <a:sym typeface="+mn-ea"/>
              </a:rPr>
              <a:t>no</a:t>
            </a:r>
            <a:r>
              <a:rPr sz="2600" b="1" dirty="0">
                <a:cs typeface="Calibri" panose="020F0502020204030204"/>
                <a:sym typeface="+mn-ea"/>
              </a:rPr>
              <a:t>t </a:t>
            </a:r>
            <a:r>
              <a:rPr sz="2600" b="1" spc="-30" dirty="0">
                <a:cs typeface="Calibri" panose="020F0502020204030204"/>
                <a:sym typeface="+mn-ea"/>
              </a:rPr>
              <a:t>r</a:t>
            </a:r>
            <a:r>
              <a:rPr sz="2600" b="1" dirty="0">
                <a:cs typeface="Calibri" panose="020F0502020204030204"/>
                <a:sym typeface="+mn-ea"/>
              </a:rPr>
              <a:t>e</a:t>
            </a:r>
            <a:r>
              <a:rPr sz="2600" b="1" spc="-10" dirty="0">
                <a:cs typeface="Calibri" panose="020F0502020204030204"/>
                <a:sym typeface="+mn-ea"/>
              </a:rPr>
              <a:t>q</a:t>
            </a:r>
            <a:r>
              <a:rPr sz="2600" b="1" spc="-5" dirty="0">
                <a:cs typeface="Calibri" panose="020F0502020204030204"/>
                <a:sym typeface="+mn-ea"/>
              </a:rPr>
              <a:t>ui</a:t>
            </a:r>
            <a:r>
              <a:rPr sz="2600" b="1" spc="-30" dirty="0">
                <a:cs typeface="Calibri" panose="020F0502020204030204"/>
                <a:sym typeface="+mn-ea"/>
              </a:rPr>
              <a:t>r</a:t>
            </a:r>
            <a:r>
              <a:rPr sz="2600" b="1" dirty="0">
                <a:cs typeface="Calibri" panose="020F0502020204030204"/>
                <a:sym typeface="+mn-ea"/>
              </a:rPr>
              <a:t>e a </a:t>
            </a:r>
            <a:r>
              <a:rPr sz="2600" b="1" spc="-10" dirty="0">
                <a:cs typeface="Calibri" panose="020F0502020204030204"/>
                <a:sym typeface="+mn-ea"/>
              </a:rPr>
              <a:t>c</a:t>
            </a:r>
            <a:r>
              <a:rPr sz="2600" b="1" spc="-5" dirty="0">
                <a:cs typeface="Calibri" panose="020F0502020204030204"/>
                <a:sym typeface="+mn-ea"/>
              </a:rPr>
              <a:t>omp</a:t>
            </a:r>
            <a:r>
              <a:rPr sz="2600" b="1" spc="-10" dirty="0">
                <a:cs typeface="Calibri" panose="020F0502020204030204"/>
                <a:sym typeface="+mn-ea"/>
              </a:rPr>
              <a:t>l</a:t>
            </a:r>
            <a:r>
              <a:rPr sz="2600" b="1" spc="-15" dirty="0">
                <a:cs typeface="Calibri" panose="020F0502020204030204"/>
                <a:sym typeface="+mn-ea"/>
              </a:rPr>
              <a:t>e</a:t>
            </a:r>
            <a:r>
              <a:rPr sz="2600" b="1" spc="-25" dirty="0">
                <a:cs typeface="Calibri" panose="020F0502020204030204"/>
                <a:sym typeface="+mn-ea"/>
              </a:rPr>
              <a:t>t</a:t>
            </a:r>
            <a:r>
              <a:rPr sz="2600" b="1" dirty="0">
                <a:cs typeface="Calibri" panose="020F0502020204030204"/>
                <a:sym typeface="+mn-ea"/>
              </a:rPr>
              <a:t>e l</a:t>
            </a:r>
            <a:r>
              <a:rPr sz="2600" b="1" spc="-10" dirty="0">
                <a:cs typeface="Calibri" panose="020F0502020204030204"/>
                <a:sym typeface="+mn-ea"/>
              </a:rPr>
              <a:t>i</a:t>
            </a:r>
            <a:r>
              <a:rPr sz="2600" b="1" spc="-5" dirty="0">
                <a:cs typeface="Calibri" panose="020F0502020204030204"/>
                <a:sym typeface="+mn-ea"/>
              </a:rPr>
              <a:t>n</a:t>
            </a:r>
            <a:r>
              <a:rPr sz="2600" b="1" spc="-35" dirty="0">
                <a:cs typeface="Calibri" panose="020F0502020204030204"/>
                <a:sym typeface="+mn-ea"/>
              </a:rPr>
              <a:t>k</a:t>
            </a:r>
            <a:r>
              <a:rPr sz="2600" b="1" dirty="0">
                <a:cs typeface="Calibri" panose="020F0502020204030204"/>
                <a:sym typeface="+mn-ea"/>
              </a:rPr>
              <a:t>a</a:t>
            </a:r>
            <a:r>
              <a:rPr sz="2600" b="1" spc="-10" dirty="0">
                <a:cs typeface="Calibri" panose="020F0502020204030204"/>
                <a:sym typeface="+mn-ea"/>
              </a:rPr>
              <a:t>g</a:t>
            </a:r>
            <a:r>
              <a:rPr sz="2600" b="1" dirty="0">
                <a:cs typeface="Calibri" panose="020F0502020204030204"/>
                <a:sym typeface="+mn-ea"/>
              </a:rPr>
              <a:t>e map </a:t>
            </a:r>
            <a:r>
              <a:rPr sz="2600" dirty="0">
                <a:cs typeface="Calibri" panose="020F0502020204030204"/>
                <a:sym typeface="+mn-ea"/>
              </a:rPr>
              <a:t>and</a:t>
            </a:r>
            <a:r>
              <a:rPr lang="en-US" sz="2600" dirty="0">
                <a:cs typeface="Calibri" panose="020F0502020204030204"/>
                <a:sym typeface="+mn-ea"/>
              </a:rPr>
              <a:t> </a:t>
            </a:r>
            <a:r>
              <a:rPr sz="2600" spc="-10" dirty="0">
                <a:cs typeface="Calibri" panose="020F0502020204030204"/>
                <a:sym typeface="+mn-ea"/>
              </a:rPr>
              <a:t>c</a:t>
            </a:r>
            <a:r>
              <a:rPr sz="2600" spc="-15" dirty="0">
                <a:cs typeface="Calibri" panose="020F0502020204030204"/>
                <a:sym typeface="+mn-ea"/>
              </a:rPr>
              <a:t>a</a:t>
            </a:r>
            <a:r>
              <a:rPr sz="2600" dirty="0">
                <a:cs typeface="Calibri" panose="020F0502020204030204"/>
                <a:sym typeface="+mn-ea"/>
              </a:rPr>
              <a:t>n</a:t>
            </a:r>
            <a:r>
              <a:rPr lang="en-US" sz="2600" dirty="0">
                <a:cs typeface="Calibri" panose="020F0502020204030204"/>
                <a:sym typeface="+mn-ea"/>
              </a:rPr>
              <a:t> </a:t>
            </a:r>
            <a:r>
              <a:rPr sz="2600" dirty="0">
                <a:cs typeface="Calibri" panose="020F0502020204030204"/>
                <a:sym typeface="+mn-ea"/>
              </a:rPr>
              <a:t>be </a:t>
            </a:r>
            <a:r>
              <a:rPr sz="2600" spc="-5" dirty="0">
                <a:cs typeface="Calibri" panose="020F0502020204030204"/>
                <a:sym typeface="+mn-ea"/>
              </a:rPr>
              <a:t>performed with basic </a:t>
            </a:r>
            <a:r>
              <a:rPr sz="2600" spc="-15" dirty="0">
                <a:cs typeface="Calibri" panose="020F0502020204030204"/>
                <a:sym typeface="+mn-ea"/>
              </a:rPr>
              <a:t>statistical </a:t>
            </a:r>
            <a:r>
              <a:rPr sz="2600" spc="-10" dirty="0">
                <a:cs typeface="Calibri" panose="020F0502020204030204"/>
                <a:sym typeface="+mn-ea"/>
              </a:rPr>
              <a:t>software</a:t>
            </a:r>
            <a:r>
              <a:rPr sz="2600" spc="75" dirty="0">
                <a:cs typeface="Calibri" panose="020F0502020204030204"/>
                <a:sym typeface="+mn-ea"/>
              </a:rPr>
              <a:t> </a:t>
            </a:r>
            <a:r>
              <a:rPr sz="2600" spc="-10" dirty="0">
                <a:cs typeface="Calibri" panose="020F0502020204030204"/>
                <a:sym typeface="+mn-ea"/>
              </a:rPr>
              <a:t>programs.</a:t>
            </a:r>
            <a:endParaRPr sz="2600" dirty="0">
              <a:cs typeface="Calibri" panose="020F0502020204030204"/>
            </a:endParaRPr>
          </a:p>
          <a:p>
            <a:pPr marL="727075" indent="-348615">
              <a:lnSpc>
                <a:spcPct val="100000"/>
              </a:lnSpc>
              <a:spcBef>
                <a:spcPts val="1200"/>
              </a:spcBef>
              <a:buFont typeface="Wingdings" panose="05000000000000000000"/>
              <a:buChar char=""/>
              <a:tabLst>
                <a:tab pos="727075" algn="l"/>
                <a:tab pos="727710" algn="l"/>
                <a:tab pos="1353820" algn="l"/>
                <a:tab pos="2568575" algn="l"/>
                <a:tab pos="3726815" algn="l"/>
                <a:tab pos="4462780" algn="l"/>
                <a:tab pos="5001260" algn="l"/>
                <a:tab pos="6654800" algn="l"/>
                <a:tab pos="7703820" algn="l"/>
              </a:tabLst>
            </a:pPr>
            <a:r>
              <a:rPr sz="2600" spc="-5" dirty="0">
                <a:cs typeface="Calibri" panose="020F0502020204030204"/>
                <a:sym typeface="+mn-ea"/>
              </a:rPr>
              <a:t>Th</a:t>
            </a:r>
            <a:r>
              <a:rPr sz="2600" dirty="0">
                <a:cs typeface="Calibri" panose="020F0502020204030204"/>
                <a:sym typeface="+mn-ea"/>
              </a:rPr>
              <a:t>e	</a:t>
            </a:r>
            <a:r>
              <a:rPr sz="2600" spc="-30" dirty="0">
                <a:cs typeface="Calibri" panose="020F0502020204030204"/>
                <a:sym typeface="+mn-ea"/>
              </a:rPr>
              <a:t>s</a:t>
            </a:r>
            <a:r>
              <a:rPr sz="2600" spc="-15" dirty="0">
                <a:cs typeface="Calibri" panose="020F0502020204030204"/>
                <a:sym typeface="+mn-ea"/>
              </a:rPr>
              <a:t>t</a:t>
            </a:r>
            <a:r>
              <a:rPr sz="2600" spc="-25" dirty="0">
                <a:cs typeface="Calibri" panose="020F0502020204030204"/>
                <a:sym typeface="+mn-ea"/>
              </a:rPr>
              <a:t>a</a:t>
            </a:r>
            <a:r>
              <a:rPr sz="2600" dirty="0">
                <a:cs typeface="Calibri" panose="020F0502020204030204"/>
                <a:sym typeface="+mn-ea"/>
              </a:rPr>
              <a:t>t</a:t>
            </a:r>
            <a:r>
              <a:rPr sz="2600" spc="5" dirty="0">
                <a:cs typeface="Calibri" panose="020F0502020204030204"/>
                <a:sym typeface="+mn-ea"/>
              </a:rPr>
              <a:t>i</a:t>
            </a:r>
            <a:r>
              <a:rPr sz="2600" spc="-30" dirty="0">
                <a:cs typeface="Calibri" panose="020F0502020204030204"/>
                <a:sym typeface="+mn-ea"/>
              </a:rPr>
              <a:t>s</a:t>
            </a:r>
            <a:r>
              <a:rPr sz="2600" spc="10" dirty="0">
                <a:cs typeface="Calibri" panose="020F0502020204030204"/>
                <a:sym typeface="+mn-ea"/>
              </a:rPr>
              <a:t>t</a:t>
            </a:r>
            <a:r>
              <a:rPr sz="2600" dirty="0">
                <a:cs typeface="Calibri" panose="020F0502020204030204"/>
                <a:sym typeface="+mn-ea"/>
              </a:rPr>
              <a:t>i</a:t>
            </a:r>
            <a:r>
              <a:rPr sz="2600" spc="-15" dirty="0">
                <a:cs typeface="Calibri" panose="020F0502020204030204"/>
                <a:sym typeface="+mn-ea"/>
              </a:rPr>
              <a:t>c</a:t>
            </a:r>
            <a:r>
              <a:rPr sz="2600" spc="10" dirty="0">
                <a:cs typeface="Calibri" panose="020F0502020204030204"/>
                <a:sym typeface="+mn-ea"/>
              </a:rPr>
              <a:t>a</a:t>
            </a:r>
            <a:r>
              <a:rPr sz="2600" dirty="0">
                <a:cs typeface="Calibri" panose="020F0502020204030204"/>
                <a:sym typeface="+mn-ea"/>
              </a:rPr>
              <a:t>l</a:t>
            </a:r>
            <a:r>
              <a:rPr lang="en-US" sz="2600" dirty="0">
                <a:cs typeface="Calibri" panose="020F0502020204030204"/>
                <a:sym typeface="+mn-ea"/>
              </a:rPr>
              <a:t> </a:t>
            </a:r>
            <a:r>
              <a:rPr sz="2600" dirty="0">
                <a:cs typeface="Calibri" panose="020F0502020204030204"/>
                <a:sym typeface="+mn-ea"/>
              </a:rPr>
              <a:t>m</a:t>
            </a:r>
            <a:r>
              <a:rPr sz="2600" spc="-10" dirty="0">
                <a:cs typeface="Calibri" panose="020F0502020204030204"/>
                <a:sym typeface="+mn-ea"/>
              </a:rPr>
              <a:t>e</a:t>
            </a:r>
            <a:r>
              <a:rPr sz="2600" dirty="0">
                <a:cs typeface="Calibri" panose="020F0502020204030204"/>
                <a:sym typeface="+mn-ea"/>
              </a:rPr>
              <a:t>tho</a:t>
            </a:r>
            <a:r>
              <a:rPr sz="2600" spc="5" dirty="0">
                <a:cs typeface="Calibri" panose="020F0502020204030204"/>
                <a:sym typeface="+mn-ea"/>
              </a:rPr>
              <a:t>d</a:t>
            </a:r>
            <a:r>
              <a:rPr sz="2600" dirty="0">
                <a:cs typeface="Calibri" panose="020F0502020204030204"/>
                <a:sym typeface="+mn-ea"/>
              </a:rPr>
              <a:t>s</a:t>
            </a:r>
            <a:r>
              <a:rPr lang="en-US" sz="2600" dirty="0">
                <a:cs typeface="Calibri" panose="020F0502020204030204"/>
                <a:sym typeface="+mn-ea"/>
              </a:rPr>
              <a:t> </a:t>
            </a:r>
            <a:r>
              <a:rPr sz="2600" spc="-5" dirty="0">
                <a:cs typeface="Calibri" panose="020F0502020204030204"/>
                <a:sym typeface="+mn-ea"/>
              </a:rPr>
              <a:t>use</a:t>
            </a:r>
            <a:r>
              <a:rPr sz="2600" dirty="0">
                <a:cs typeface="Calibri" panose="020F0502020204030204"/>
                <a:sym typeface="+mn-ea"/>
              </a:rPr>
              <a:t>d</a:t>
            </a:r>
            <a:r>
              <a:rPr lang="en-US" sz="2600" dirty="0">
                <a:cs typeface="Calibri" panose="020F0502020204030204"/>
                <a:sym typeface="+mn-ea"/>
              </a:rPr>
              <a:t> </a:t>
            </a:r>
            <a:r>
              <a:rPr sz="2600" spc="-40" dirty="0">
                <a:cs typeface="Calibri" panose="020F0502020204030204"/>
                <a:sym typeface="+mn-ea"/>
              </a:rPr>
              <a:t>f</a:t>
            </a:r>
            <a:r>
              <a:rPr sz="2600" spc="-5" dirty="0">
                <a:cs typeface="Calibri" panose="020F0502020204030204"/>
                <a:sym typeface="+mn-ea"/>
              </a:rPr>
              <a:t>o</a:t>
            </a:r>
            <a:r>
              <a:rPr sz="2600" dirty="0">
                <a:cs typeface="Calibri" panose="020F0502020204030204"/>
                <a:sym typeface="+mn-ea"/>
              </a:rPr>
              <a:t>r</a:t>
            </a:r>
            <a:r>
              <a:rPr lang="en-US" sz="2600" dirty="0">
                <a:cs typeface="Calibri" panose="020F0502020204030204"/>
                <a:sym typeface="+mn-ea"/>
              </a:rPr>
              <a:t> </a:t>
            </a:r>
            <a:r>
              <a:rPr sz="2600" spc="-5" dirty="0">
                <a:cs typeface="Calibri" panose="020F0502020204030204"/>
                <a:sym typeface="+mn-ea"/>
              </a:rPr>
              <a:t>s</a:t>
            </a:r>
            <a:r>
              <a:rPr sz="2600" spc="-10" dirty="0">
                <a:cs typeface="Calibri" panose="020F0502020204030204"/>
                <a:sym typeface="+mn-ea"/>
              </a:rPr>
              <a:t>i</a:t>
            </a:r>
            <a:r>
              <a:rPr sz="2600" spc="-5" dirty="0">
                <a:cs typeface="Calibri" panose="020F0502020204030204"/>
                <a:sym typeface="+mn-ea"/>
              </a:rPr>
              <a:t>n</a:t>
            </a:r>
            <a:r>
              <a:rPr sz="2600" spc="5" dirty="0">
                <a:cs typeface="Calibri" panose="020F0502020204030204"/>
                <a:sym typeface="+mn-ea"/>
              </a:rPr>
              <a:t>g</a:t>
            </a:r>
            <a:r>
              <a:rPr sz="2600" dirty="0">
                <a:cs typeface="Calibri" panose="020F0502020204030204"/>
                <a:sym typeface="+mn-ea"/>
              </a:rPr>
              <a:t>l</a:t>
            </a:r>
            <a:r>
              <a:rPr sz="2600" spc="-5" dirty="0">
                <a:cs typeface="Calibri" panose="020F0502020204030204"/>
                <a:sym typeface="+mn-ea"/>
              </a:rPr>
              <a:t>e-</a:t>
            </a:r>
            <a:r>
              <a:rPr sz="2600" dirty="0">
                <a:cs typeface="Calibri" panose="020F0502020204030204"/>
                <a:sym typeface="+mn-ea"/>
              </a:rPr>
              <a:t>ma</a:t>
            </a:r>
            <a:r>
              <a:rPr sz="2600" spc="-10" dirty="0">
                <a:cs typeface="Calibri" panose="020F0502020204030204"/>
                <a:sym typeface="+mn-ea"/>
              </a:rPr>
              <a:t>r</a:t>
            </a:r>
            <a:r>
              <a:rPr sz="2600" spc="-60" dirty="0">
                <a:cs typeface="Calibri" panose="020F0502020204030204"/>
                <a:sym typeface="+mn-ea"/>
              </a:rPr>
              <a:t>k</a:t>
            </a:r>
            <a:r>
              <a:rPr sz="2600" dirty="0">
                <a:cs typeface="Calibri" panose="020F0502020204030204"/>
                <a:sym typeface="+mn-ea"/>
              </a:rPr>
              <a:t>er anal</a:t>
            </a:r>
            <a:r>
              <a:rPr sz="2600" spc="-20" dirty="0">
                <a:cs typeface="Calibri" panose="020F0502020204030204"/>
                <a:sym typeface="+mn-ea"/>
              </a:rPr>
              <a:t>y</a:t>
            </a:r>
            <a:r>
              <a:rPr sz="2600" spc="-5" dirty="0">
                <a:cs typeface="Calibri" panose="020F0502020204030204"/>
                <a:sym typeface="+mn-ea"/>
              </a:rPr>
              <a:t>si</a:t>
            </a:r>
            <a:r>
              <a:rPr sz="2600" dirty="0">
                <a:cs typeface="Calibri" panose="020F0502020204030204"/>
                <a:sym typeface="+mn-ea"/>
              </a:rPr>
              <a:t>s</a:t>
            </a:r>
            <a:r>
              <a:rPr lang="en-US" sz="2600" dirty="0">
                <a:cs typeface="Calibri" panose="020F0502020204030204"/>
                <a:sym typeface="+mn-ea"/>
              </a:rPr>
              <a:t> </a:t>
            </a:r>
            <a:r>
              <a:rPr sz="2600" b="1" dirty="0">
                <a:cs typeface="Calibri" panose="020F0502020204030204"/>
                <a:sym typeface="+mn-ea"/>
              </a:rPr>
              <a:t>include</a:t>
            </a:r>
            <a:r>
              <a:rPr lang="en-US" sz="2600" b="1" dirty="0">
                <a:cs typeface="Calibri" panose="020F0502020204030204"/>
                <a:sym typeface="+mn-ea"/>
              </a:rPr>
              <a:t> </a:t>
            </a:r>
            <a:endParaRPr sz="2600" dirty="0">
              <a:cs typeface="Calibri" panose="020F0502020204030204"/>
            </a:endParaRPr>
          </a:p>
          <a:p>
            <a:pPr marL="727075">
              <a:lnSpc>
                <a:spcPct val="100000"/>
              </a:lnSpc>
              <a:spcBef>
                <a:spcPts val="1200"/>
              </a:spcBef>
            </a:pPr>
            <a:r>
              <a:rPr sz="2600" b="1" i="1" spc="-5" dirty="0">
                <a:cs typeface="Calibri" panose="020F0502020204030204"/>
                <a:sym typeface="+mn-ea"/>
              </a:rPr>
              <a:t>t-tests, </a:t>
            </a:r>
            <a:r>
              <a:rPr sz="2600" b="1" i="1" dirty="0">
                <a:cs typeface="Calibri" panose="020F0502020204030204"/>
                <a:sym typeface="+mn-ea"/>
              </a:rPr>
              <a:t>analysis </a:t>
            </a:r>
            <a:r>
              <a:rPr sz="2600" b="1" dirty="0">
                <a:cs typeface="Calibri" panose="020F0502020204030204"/>
                <a:sym typeface="+mn-ea"/>
              </a:rPr>
              <a:t>of </a:t>
            </a:r>
            <a:r>
              <a:rPr sz="2600" b="1" spc="-5" dirty="0">
                <a:cs typeface="Calibri" panose="020F0502020204030204"/>
                <a:sym typeface="+mn-ea"/>
              </a:rPr>
              <a:t>variance </a:t>
            </a:r>
            <a:r>
              <a:rPr sz="2600" b="1" spc="-20" dirty="0">
                <a:cs typeface="Calibri" panose="020F0502020204030204"/>
                <a:sym typeface="+mn-ea"/>
              </a:rPr>
              <a:t>(ANOVA) </a:t>
            </a:r>
            <a:r>
              <a:rPr sz="2600" b="1" dirty="0">
                <a:cs typeface="Calibri" panose="020F0502020204030204"/>
                <a:sym typeface="+mn-ea"/>
              </a:rPr>
              <a:t>and linear</a:t>
            </a:r>
            <a:r>
              <a:rPr sz="2600" b="1" spc="-125" dirty="0">
                <a:cs typeface="Calibri" panose="020F0502020204030204"/>
                <a:sym typeface="+mn-ea"/>
              </a:rPr>
              <a:t> </a:t>
            </a:r>
            <a:r>
              <a:rPr sz="2600" b="1" spc="-5" dirty="0">
                <a:cs typeface="Calibri" panose="020F0502020204030204"/>
                <a:sym typeface="+mn-ea"/>
              </a:rPr>
              <a:t>regression.</a:t>
            </a:r>
            <a:endParaRPr sz="2600" dirty="0">
              <a:cs typeface="Calibri" panose="020F0502020204030204"/>
            </a:endParaRPr>
          </a:p>
          <a:p>
            <a:pPr marL="727075" marR="5715" indent="-348615">
              <a:lnSpc>
                <a:spcPct val="150000"/>
              </a:lnSpc>
              <a:buFont typeface="Wingdings" panose="05000000000000000000"/>
              <a:buChar char=""/>
              <a:tabLst>
                <a:tab pos="727710" algn="l"/>
              </a:tabLst>
            </a:pPr>
            <a:r>
              <a:rPr sz="2600" spc="-5" dirty="0">
                <a:cs typeface="Calibri" panose="020F0502020204030204"/>
                <a:sym typeface="+mn-ea"/>
              </a:rPr>
              <a:t>Linear regression is </a:t>
            </a:r>
            <a:r>
              <a:rPr sz="2600" spc="-10" dirty="0">
                <a:cs typeface="Calibri" panose="020F0502020204030204"/>
                <a:sym typeface="+mn-ea"/>
              </a:rPr>
              <a:t>most </a:t>
            </a:r>
            <a:r>
              <a:rPr sz="2600" spc="-5" dirty="0">
                <a:cs typeface="Calibri" panose="020F0502020204030204"/>
                <a:sym typeface="+mn-ea"/>
              </a:rPr>
              <a:t>commonly used because </a:t>
            </a:r>
            <a:r>
              <a:rPr sz="2600" dirty="0">
                <a:cs typeface="Calibri" panose="020F0502020204030204"/>
                <a:sym typeface="+mn-ea"/>
              </a:rPr>
              <a:t>the </a:t>
            </a:r>
            <a:r>
              <a:rPr sz="2600" spc="-10" dirty="0">
                <a:cs typeface="Calibri" panose="020F0502020204030204"/>
                <a:sym typeface="+mn-ea"/>
              </a:rPr>
              <a:t>coefficient </a:t>
            </a:r>
            <a:r>
              <a:rPr sz="2600" spc="-5" dirty="0">
                <a:cs typeface="Calibri" panose="020F0502020204030204"/>
                <a:sym typeface="+mn-ea"/>
              </a:rPr>
              <a:t>of determination </a:t>
            </a:r>
            <a:r>
              <a:rPr sz="2600" dirty="0">
                <a:cs typeface="Calibri" panose="020F0502020204030204"/>
                <a:sym typeface="+mn-ea"/>
              </a:rPr>
              <a:t>( R</a:t>
            </a:r>
            <a:r>
              <a:rPr sz="2600" baseline="26000" dirty="0">
                <a:cs typeface="Calibri" panose="020F0502020204030204"/>
                <a:sym typeface="+mn-ea"/>
              </a:rPr>
              <a:t>2</a:t>
            </a:r>
            <a:r>
              <a:rPr sz="2600" dirty="0">
                <a:cs typeface="Calibri" panose="020F0502020204030204"/>
                <a:sym typeface="+mn-ea"/>
              </a:rPr>
              <a:t>) </a:t>
            </a:r>
            <a:r>
              <a:rPr sz="2600" spc="-15" dirty="0">
                <a:cs typeface="Calibri" panose="020F0502020204030204"/>
                <a:sym typeface="+mn-ea"/>
              </a:rPr>
              <a:t>from </a:t>
            </a:r>
            <a:r>
              <a:rPr sz="2600" spc="-5" dirty="0">
                <a:cs typeface="Calibri" panose="020F0502020204030204"/>
                <a:sym typeface="+mn-ea"/>
              </a:rPr>
              <a:t>the </a:t>
            </a:r>
            <a:r>
              <a:rPr sz="2600" spc="-10" dirty="0">
                <a:cs typeface="Calibri" panose="020F0502020204030204"/>
                <a:sym typeface="+mn-ea"/>
              </a:rPr>
              <a:t>marker </a:t>
            </a:r>
            <a:r>
              <a:rPr sz="2600" spc="-5" dirty="0">
                <a:cs typeface="Calibri" panose="020F0502020204030204"/>
                <a:sym typeface="+mn-ea"/>
              </a:rPr>
              <a:t>explains </a:t>
            </a:r>
            <a:r>
              <a:rPr sz="2600" dirty="0">
                <a:cs typeface="Calibri" panose="020F0502020204030204"/>
                <a:sym typeface="+mn-ea"/>
              </a:rPr>
              <a:t>the </a:t>
            </a:r>
            <a:r>
              <a:rPr sz="2600" spc="-5" dirty="0">
                <a:cs typeface="Calibri" panose="020F0502020204030204"/>
                <a:sym typeface="+mn-ea"/>
              </a:rPr>
              <a:t>phenotypic variation arising </a:t>
            </a:r>
            <a:r>
              <a:rPr sz="2600" spc="-15" dirty="0">
                <a:cs typeface="Calibri" panose="020F0502020204030204"/>
                <a:sym typeface="+mn-ea"/>
              </a:rPr>
              <a:t>from </a:t>
            </a:r>
            <a:r>
              <a:rPr sz="2600" dirty="0">
                <a:cs typeface="Calibri" panose="020F0502020204030204"/>
                <a:sym typeface="+mn-ea"/>
              </a:rPr>
              <a:t>the </a:t>
            </a:r>
            <a:r>
              <a:rPr sz="2600" spc="-20" dirty="0">
                <a:cs typeface="Calibri" panose="020F0502020204030204"/>
                <a:sym typeface="+mn-ea"/>
              </a:rPr>
              <a:t>QTL </a:t>
            </a:r>
            <a:r>
              <a:rPr sz="2600" spc="-15" dirty="0">
                <a:cs typeface="Calibri" panose="020F0502020204030204"/>
                <a:sym typeface="+mn-ea"/>
              </a:rPr>
              <a:t>linked to </a:t>
            </a:r>
            <a:r>
              <a:rPr sz="2600" dirty="0">
                <a:cs typeface="Calibri" panose="020F0502020204030204"/>
                <a:sym typeface="+mn-ea"/>
              </a:rPr>
              <a:t>the</a:t>
            </a:r>
            <a:r>
              <a:rPr sz="2600" spc="75" dirty="0">
                <a:cs typeface="Calibri" panose="020F0502020204030204"/>
                <a:sym typeface="+mn-ea"/>
              </a:rPr>
              <a:t> </a:t>
            </a:r>
            <a:r>
              <a:rPr sz="2600" spc="-40" dirty="0">
                <a:cs typeface="Calibri" panose="020F0502020204030204"/>
                <a:sym typeface="+mn-ea"/>
              </a:rPr>
              <a:t>marker.</a:t>
            </a:r>
            <a:endParaRPr sz="2600" dirty="0">
              <a:cs typeface="Calibri" panose="020F0502020204030204"/>
            </a:endParaRPr>
          </a:p>
          <a:p>
            <a:endParaRPr lang="en-US" sz="2600" dirty="0"/>
          </a:p>
        </p:txBody>
      </p:sp>
      <p:sp>
        <p:nvSpPr>
          <p:cNvPr id="3" name="object 3"/>
          <p:cNvSpPr/>
          <p:nvPr/>
        </p:nvSpPr>
        <p:spPr>
          <a:xfrm>
            <a:off x="5279136" y="5503735"/>
            <a:ext cx="6912864" cy="13685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067800" y="1246632"/>
            <a:ext cx="477011" cy="5562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884919" y="146304"/>
            <a:ext cx="784859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65885" y="403225"/>
            <a:ext cx="9142095" cy="56280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9755" y="334645"/>
            <a:ext cx="11066145" cy="37670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3200" b="1" spc="-5" dirty="0">
                <a:cs typeface="Calibri" panose="020F0502020204030204"/>
              </a:rPr>
              <a:t>Limitations</a:t>
            </a:r>
            <a:endParaRPr sz="3200" dirty="0">
              <a:cs typeface="Calibri" panose="020F0502020204030204"/>
            </a:endParaRPr>
          </a:p>
          <a:p>
            <a:pPr marL="727075" marR="962025" indent="-348615">
              <a:lnSpc>
                <a:spcPct val="150000"/>
              </a:lnSpc>
              <a:spcBef>
                <a:spcPts val="5"/>
              </a:spcBef>
              <a:buFont typeface="Wingdings" panose="05000000000000000000"/>
              <a:buChar char=""/>
              <a:tabLst>
                <a:tab pos="727075" algn="l"/>
                <a:tab pos="727710" algn="l"/>
              </a:tabLst>
            </a:pPr>
            <a:r>
              <a:rPr sz="3200" spc="-10" dirty="0">
                <a:cs typeface="Calibri" panose="020F0502020204030204"/>
              </a:rPr>
              <a:t>Likelihood </a:t>
            </a:r>
            <a:r>
              <a:rPr sz="3200" spc="-5" dirty="0">
                <a:cs typeface="Calibri" panose="020F0502020204030204"/>
              </a:rPr>
              <a:t>of </a:t>
            </a:r>
            <a:r>
              <a:rPr sz="3200" spc="-20" dirty="0">
                <a:cs typeface="Calibri" panose="020F0502020204030204"/>
              </a:rPr>
              <a:t>QTL </a:t>
            </a:r>
            <a:r>
              <a:rPr sz="3200" spc="-5" dirty="0">
                <a:cs typeface="Calibri" panose="020F0502020204030204"/>
              </a:rPr>
              <a:t>detection significantly decreases </a:t>
            </a:r>
            <a:r>
              <a:rPr sz="3200" dirty="0">
                <a:cs typeface="Calibri" panose="020F0502020204030204"/>
              </a:rPr>
              <a:t>as the </a:t>
            </a:r>
            <a:r>
              <a:rPr sz="3200" spc="-10" dirty="0">
                <a:cs typeface="Calibri" panose="020F0502020204030204"/>
              </a:rPr>
              <a:t>distance </a:t>
            </a:r>
            <a:r>
              <a:rPr sz="3200" spc="-5" dirty="0">
                <a:cs typeface="Calibri" panose="020F0502020204030204"/>
              </a:rPr>
              <a:t>between </a:t>
            </a:r>
            <a:r>
              <a:rPr sz="3200" dirty="0">
                <a:cs typeface="Calibri" panose="020F0502020204030204"/>
              </a:rPr>
              <a:t>the </a:t>
            </a:r>
            <a:r>
              <a:rPr sz="3200" spc="-10" dirty="0">
                <a:cs typeface="Calibri" panose="020F0502020204030204"/>
              </a:rPr>
              <a:t>marker </a:t>
            </a:r>
            <a:r>
              <a:rPr sz="3200" dirty="0">
                <a:cs typeface="Calibri" panose="020F0502020204030204"/>
              </a:rPr>
              <a:t>and </a:t>
            </a:r>
            <a:r>
              <a:rPr sz="3200" spc="-20" dirty="0">
                <a:cs typeface="Calibri" panose="020F0502020204030204"/>
              </a:rPr>
              <a:t>QTL</a:t>
            </a:r>
            <a:r>
              <a:rPr sz="3200" dirty="0">
                <a:cs typeface="Calibri" panose="020F0502020204030204"/>
              </a:rPr>
              <a:t> </a:t>
            </a:r>
            <a:r>
              <a:rPr sz="3200" spc="-5" dirty="0">
                <a:cs typeface="Calibri" panose="020F0502020204030204"/>
              </a:rPr>
              <a:t>increases</a:t>
            </a:r>
            <a:endParaRPr sz="3200" dirty="0">
              <a:cs typeface="Calibri" panose="020F0502020204030204"/>
            </a:endParaRPr>
          </a:p>
          <a:p>
            <a:pPr marL="727075" indent="-348615">
              <a:lnSpc>
                <a:spcPct val="100000"/>
              </a:lnSpc>
              <a:spcBef>
                <a:spcPts val="1200"/>
              </a:spcBef>
              <a:buFont typeface="Wingdings" panose="05000000000000000000"/>
              <a:buChar char=""/>
              <a:tabLst>
                <a:tab pos="727075" algn="l"/>
                <a:tab pos="727710" algn="l"/>
              </a:tabLst>
            </a:pPr>
            <a:r>
              <a:rPr sz="3200" dirty="0">
                <a:cs typeface="Calibri" panose="020F0502020204030204"/>
              </a:rPr>
              <a:t>It </a:t>
            </a:r>
            <a:r>
              <a:rPr sz="3200" spc="-5" dirty="0">
                <a:cs typeface="Calibri" panose="020F0502020204030204"/>
              </a:rPr>
              <a:t>cannot determine </a:t>
            </a:r>
            <a:r>
              <a:rPr sz="3200" dirty="0">
                <a:cs typeface="Calibri" panose="020F0502020204030204"/>
              </a:rPr>
              <a:t>whether the </a:t>
            </a:r>
            <a:r>
              <a:rPr sz="3200" spc="-15" dirty="0">
                <a:cs typeface="Calibri" panose="020F0502020204030204"/>
              </a:rPr>
              <a:t>markers </a:t>
            </a:r>
            <a:r>
              <a:rPr sz="3200" spc="-10" dirty="0">
                <a:cs typeface="Calibri" panose="020F0502020204030204"/>
              </a:rPr>
              <a:t>are associated </a:t>
            </a:r>
            <a:r>
              <a:rPr sz="3200" spc="-5" dirty="0">
                <a:cs typeface="Calibri" panose="020F0502020204030204"/>
              </a:rPr>
              <a:t>with </a:t>
            </a:r>
            <a:r>
              <a:rPr sz="3200" dirty="0">
                <a:cs typeface="Calibri" panose="020F0502020204030204"/>
              </a:rPr>
              <a:t>one </a:t>
            </a:r>
            <a:r>
              <a:rPr sz="3200" spc="-5" dirty="0">
                <a:cs typeface="Calibri" panose="020F0502020204030204"/>
              </a:rPr>
              <a:t>or</a:t>
            </a:r>
            <a:r>
              <a:rPr sz="3200" spc="95" dirty="0">
                <a:cs typeface="Calibri" panose="020F0502020204030204"/>
              </a:rPr>
              <a:t> </a:t>
            </a:r>
            <a:r>
              <a:rPr sz="3200" spc="-10" dirty="0">
                <a:cs typeface="Calibri" panose="020F0502020204030204"/>
              </a:rPr>
              <a:t>more </a:t>
            </a:r>
            <a:r>
              <a:rPr sz="3200" spc="-15" dirty="0">
                <a:cs typeface="Calibri" panose="020F0502020204030204"/>
              </a:rPr>
              <a:t>markers</a:t>
            </a:r>
            <a:r>
              <a:rPr sz="3200" dirty="0">
                <a:cs typeface="Calibri" panose="020F0502020204030204"/>
              </a:rPr>
              <a:t> </a:t>
            </a:r>
            <a:r>
              <a:rPr sz="3200" spc="-15" dirty="0">
                <a:cs typeface="Calibri" panose="020F0502020204030204"/>
              </a:rPr>
              <a:t>QTLs</a:t>
            </a:r>
            <a:endParaRPr lang="en-US" sz="3200" spc="-15" dirty="0">
              <a:cs typeface="Calibri" panose="020F0502020204030204"/>
            </a:endParaRPr>
          </a:p>
          <a:p>
            <a:pPr marL="727075" indent="-348615">
              <a:lnSpc>
                <a:spcPct val="100000"/>
              </a:lnSpc>
              <a:spcBef>
                <a:spcPts val="1200"/>
              </a:spcBef>
              <a:buFont typeface="Wingdings" panose="05000000000000000000"/>
              <a:buChar char=""/>
              <a:tabLst>
                <a:tab pos="727075" algn="l"/>
                <a:tab pos="727710" algn="l"/>
              </a:tabLst>
            </a:pPr>
            <a:r>
              <a:rPr lang="en-US" sz="3200" spc="-15" dirty="0">
                <a:cs typeface="Calibri" panose="020F0502020204030204"/>
              </a:rPr>
              <a:t>Only good with a high dense map</a:t>
            </a:r>
            <a:endParaRPr sz="3200" spc="-15" dirty="0">
              <a:cs typeface="Calibri" panose="020F0502020204030204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337733" y="5130800"/>
            <a:ext cx="907626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32000" y="4724400"/>
            <a:ext cx="0" cy="88053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741334" y="4724400"/>
            <a:ext cx="0" cy="88053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27333" y="4724400"/>
            <a:ext cx="0" cy="880533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22533" y="5604933"/>
            <a:ext cx="77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QTL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317999" y="5604933"/>
            <a:ext cx="77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m2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42533" y="5642001"/>
            <a:ext cx="77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m1</a:t>
            </a:r>
            <a:endParaRPr lang="en-US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2620" y="302895"/>
            <a:ext cx="11034395" cy="5090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15" indent="914400" algn="ctr">
              <a:lnSpc>
                <a:spcPct val="150000"/>
              </a:lnSpc>
            </a:pPr>
            <a:r>
              <a:rPr sz="3600" b="1" dirty="0">
                <a:uFill>
                  <a:solidFill>
                    <a:srgbClr val="FF0000"/>
                  </a:solidFill>
                </a:uFill>
                <a:cs typeface="Calibri" panose="020F0502020204030204"/>
              </a:rPr>
              <a:t>Simple </a:t>
            </a:r>
            <a:r>
              <a:rPr sz="3600" b="1" spc="-10" dirty="0">
                <a:uFill>
                  <a:solidFill>
                    <a:srgbClr val="FF0000"/>
                  </a:solidFill>
                </a:uFill>
                <a:cs typeface="Calibri" panose="020F0502020204030204"/>
              </a:rPr>
              <a:t>Interval </a:t>
            </a:r>
            <a:r>
              <a:rPr sz="3600" b="1" dirty="0">
                <a:uFill>
                  <a:solidFill>
                    <a:srgbClr val="FF0000"/>
                  </a:solidFill>
                </a:uFill>
                <a:cs typeface="Calibri" panose="020F0502020204030204"/>
              </a:rPr>
              <a:t>Mapping</a:t>
            </a:r>
            <a:r>
              <a:rPr sz="3600" b="1" spc="-30" dirty="0">
                <a:uFill>
                  <a:solidFill>
                    <a:srgbClr val="FF0000"/>
                  </a:solidFill>
                </a:uFill>
                <a:cs typeface="Calibri" panose="020F0502020204030204"/>
              </a:rPr>
              <a:t> </a:t>
            </a:r>
            <a:r>
              <a:rPr sz="3600" b="1" dirty="0">
                <a:uFill>
                  <a:solidFill>
                    <a:srgbClr val="FF0000"/>
                  </a:solidFill>
                </a:uFill>
                <a:cs typeface="Calibri" panose="020F0502020204030204"/>
              </a:rPr>
              <a:t>(SIM)</a:t>
            </a:r>
            <a:endParaRPr sz="3200" dirty="0">
              <a:cs typeface="Calibri" panose="020F0502020204030204"/>
            </a:endParaRPr>
          </a:p>
          <a:p>
            <a:pPr marL="727075" indent="-348615">
              <a:lnSpc>
                <a:spcPct val="100000"/>
              </a:lnSpc>
              <a:spcBef>
                <a:spcPts val="1200"/>
              </a:spcBef>
              <a:buFont typeface="Wingdings" panose="05000000000000000000"/>
              <a:buChar char=""/>
              <a:tabLst>
                <a:tab pos="727075" algn="l"/>
                <a:tab pos="727710" algn="l"/>
              </a:tabLst>
            </a:pPr>
            <a:r>
              <a:rPr sz="3200" spc="-5" dirty="0">
                <a:cs typeface="Calibri" panose="020F0502020204030204"/>
              </a:rPr>
              <a:t>It </a:t>
            </a:r>
            <a:r>
              <a:rPr sz="3200" spc="-10" dirty="0">
                <a:cs typeface="Calibri" panose="020F0502020204030204"/>
              </a:rPr>
              <a:t>was </a:t>
            </a:r>
            <a:r>
              <a:rPr sz="3200" spc="-20" dirty="0">
                <a:cs typeface="Calibri" panose="020F0502020204030204"/>
              </a:rPr>
              <a:t>first </a:t>
            </a:r>
            <a:r>
              <a:rPr sz="3200" spc="-10" dirty="0">
                <a:cs typeface="Calibri" panose="020F0502020204030204"/>
              </a:rPr>
              <a:t>proposed </a:t>
            </a:r>
            <a:r>
              <a:rPr sz="3200" spc="-5" dirty="0">
                <a:cs typeface="Calibri" panose="020F0502020204030204"/>
              </a:rPr>
              <a:t>by </a:t>
            </a:r>
            <a:r>
              <a:rPr sz="3200" b="1" dirty="0">
                <a:cs typeface="Calibri" panose="020F0502020204030204"/>
              </a:rPr>
              <a:t>Lander </a:t>
            </a:r>
            <a:r>
              <a:rPr sz="3200" dirty="0">
                <a:cs typeface="Calibri" panose="020F0502020204030204"/>
              </a:rPr>
              <a:t>and</a:t>
            </a:r>
            <a:r>
              <a:rPr sz="3200" spc="30" dirty="0">
                <a:cs typeface="Calibri" panose="020F0502020204030204"/>
              </a:rPr>
              <a:t> </a:t>
            </a:r>
            <a:r>
              <a:rPr sz="3200" b="1" spc="-5" dirty="0">
                <a:cs typeface="Calibri" panose="020F0502020204030204"/>
              </a:rPr>
              <a:t>Bolstein</a:t>
            </a:r>
            <a:r>
              <a:rPr sz="3200" spc="-5" dirty="0">
                <a:cs typeface="Calibri" panose="020F0502020204030204"/>
              </a:rPr>
              <a:t>.</a:t>
            </a:r>
            <a:endParaRPr sz="3200" dirty="0">
              <a:cs typeface="Calibri" panose="020F0502020204030204"/>
            </a:endParaRPr>
          </a:p>
          <a:p>
            <a:pPr marL="727075" indent="-348615">
              <a:lnSpc>
                <a:spcPct val="100000"/>
              </a:lnSpc>
              <a:spcBef>
                <a:spcPts val="1205"/>
              </a:spcBef>
              <a:buFont typeface="Wingdings" panose="05000000000000000000"/>
              <a:buChar char=""/>
              <a:tabLst>
                <a:tab pos="727075" algn="l"/>
                <a:tab pos="727710" algn="l"/>
              </a:tabLst>
            </a:pPr>
            <a:r>
              <a:rPr sz="3200" spc="-5" dirty="0">
                <a:cs typeface="Calibri" panose="020F0502020204030204"/>
              </a:rPr>
              <a:t>It </a:t>
            </a:r>
            <a:r>
              <a:rPr sz="3200" spc="-20" dirty="0">
                <a:cs typeface="Calibri" panose="020F0502020204030204"/>
              </a:rPr>
              <a:t>takes </a:t>
            </a:r>
            <a:r>
              <a:rPr sz="3200" spc="-5" dirty="0">
                <a:cs typeface="Calibri" panose="020F0502020204030204"/>
              </a:rPr>
              <a:t>full </a:t>
            </a:r>
            <a:r>
              <a:rPr sz="3200" spc="-10" dirty="0">
                <a:cs typeface="Calibri" panose="020F0502020204030204"/>
              </a:rPr>
              <a:t>advantages </a:t>
            </a:r>
            <a:r>
              <a:rPr sz="3200" spc="-5" dirty="0">
                <a:cs typeface="Calibri" panose="020F0502020204030204"/>
              </a:rPr>
              <a:t>of </a:t>
            </a:r>
            <a:r>
              <a:rPr sz="3200" dirty="0">
                <a:cs typeface="Calibri" panose="020F0502020204030204"/>
              </a:rPr>
              <a:t>the </a:t>
            </a:r>
            <a:r>
              <a:rPr sz="3200" spc="-10" dirty="0">
                <a:cs typeface="Calibri" panose="020F0502020204030204"/>
              </a:rPr>
              <a:t>linkage</a:t>
            </a:r>
            <a:r>
              <a:rPr sz="3200" spc="20" dirty="0">
                <a:cs typeface="Calibri" panose="020F0502020204030204"/>
              </a:rPr>
              <a:t> </a:t>
            </a:r>
            <a:r>
              <a:rPr sz="3200" dirty="0">
                <a:cs typeface="Calibri" panose="020F0502020204030204"/>
              </a:rPr>
              <a:t>map.</a:t>
            </a:r>
            <a:endParaRPr sz="3200" dirty="0">
              <a:cs typeface="Calibri" panose="020F0502020204030204"/>
            </a:endParaRPr>
          </a:p>
          <a:p>
            <a:pPr marL="727075" marR="5080" indent="-348615" algn="just">
              <a:lnSpc>
                <a:spcPct val="150000"/>
              </a:lnSpc>
              <a:buFont typeface="Wingdings" panose="05000000000000000000"/>
              <a:buChar char=""/>
              <a:tabLst>
                <a:tab pos="727710" algn="l"/>
              </a:tabLst>
            </a:pPr>
            <a:r>
              <a:rPr sz="3200" spc="-5" dirty="0">
                <a:cs typeface="Calibri" panose="020F0502020204030204"/>
              </a:rPr>
              <a:t>This </a:t>
            </a:r>
            <a:r>
              <a:rPr sz="3200" dirty="0">
                <a:cs typeface="Calibri" panose="020F0502020204030204"/>
              </a:rPr>
              <a:t>method </a:t>
            </a:r>
            <a:r>
              <a:rPr sz="3200" spc="-10" dirty="0">
                <a:cs typeface="Calibri" panose="020F0502020204030204"/>
              </a:rPr>
              <a:t>evaluates </a:t>
            </a:r>
            <a:r>
              <a:rPr sz="3200" dirty="0">
                <a:cs typeface="Calibri" panose="020F0502020204030204"/>
              </a:rPr>
              <a:t>the </a:t>
            </a:r>
            <a:r>
              <a:rPr sz="3200" spc="-10" dirty="0">
                <a:cs typeface="Calibri" panose="020F0502020204030204"/>
              </a:rPr>
              <a:t>target </a:t>
            </a:r>
            <a:r>
              <a:rPr sz="3200" spc="-5" dirty="0">
                <a:cs typeface="Calibri" panose="020F0502020204030204"/>
              </a:rPr>
              <a:t>association between </a:t>
            </a:r>
            <a:r>
              <a:rPr sz="3200" dirty="0">
                <a:cs typeface="Calibri" panose="020F0502020204030204"/>
              </a:rPr>
              <a:t>the </a:t>
            </a:r>
            <a:r>
              <a:rPr sz="3200" spc="-10" dirty="0">
                <a:cs typeface="Calibri" panose="020F0502020204030204"/>
              </a:rPr>
              <a:t>trait </a:t>
            </a:r>
            <a:r>
              <a:rPr sz="3200" spc="-5" dirty="0">
                <a:cs typeface="Calibri" panose="020F0502020204030204"/>
              </a:rPr>
              <a:t>values </a:t>
            </a:r>
            <a:r>
              <a:rPr sz="3200" spc="5" dirty="0">
                <a:cs typeface="Calibri" panose="020F0502020204030204"/>
              </a:rPr>
              <a:t>and </a:t>
            </a:r>
            <a:r>
              <a:rPr sz="3200" dirty="0">
                <a:cs typeface="Calibri" panose="020F0502020204030204"/>
              </a:rPr>
              <a:t>the </a:t>
            </a:r>
            <a:r>
              <a:rPr sz="3200" spc="-5" dirty="0">
                <a:cs typeface="Calibri" panose="020F0502020204030204"/>
              </a:rPr>
              <a:t>genotype of </a:t>
            </a:r>
            <a:r>
              <a:rPr sz="3200" dirty="0">
                <a:cs typeface="Calibri" panose="020F0502020204030204"/>
              </a:rPr>
              <a:t>a </a:t>
            </a:r>
            <a:r>
              <a:rPr sz="3200" spc="-10" dirty="0">
                <a:cs typeface="Calibri" panose="020F0502020204030204"/>
              </a:rPr>
              <a:t>hypothetical </a:t>
            </a:r>
            <a:r>
              <a:rPr sz="3200" spc="-20" dirty="0">
                <a:cs typeface="Calibri" panose="020F0502020204030204"/>
              </a:rPr>
              <a:t>QTL </a:t>
            </a:r>
            <a:r>
              <a:rPr sz="3200" spc="-10" dirty="0">
                <a:cs typeface="Calibri" panose="020F0502020204030204"/>
              </a:rPr>
              <a:t>(target </a:t>
            </a:r>
            <a:r>
              <a:rPr sz="3200" spc="-15" dirty="0">
                <a:cs typeface="Calibri" panose="020F0502020204030204"/>
              </a:rPr>
              <a:t>QTL) at </a:t>
            </a:r>
            <a:r>
              <a:rPr sz="3200" dirty="0">
                <a:cs typeface="Calibri" panose="020F0502020204030204"/>
              </a:rPr>
              <a:t>multiple </a:t>
            </a:r>
            <a:r>
              <a:rPr sz="3200" spc="-5" dirty="0">
                <a:cs typeface="Calibri" panose="020F0502020204030204"/>
              </a:rPr>
              <a:t>analysis points between pair </a:t>
            </a:r>
            <a:r>
              <a:rPr sz="3200" dirty="0">
                <a:cs typeface="Calibri" panose="020F0502020204030204"/>
              </a:rPr>
              <a:t>of </a:t>
            </a:r>
            <a:r>
              <a:rPr sz="3200" spc="-5" dirty="0">
                <a:cs typeface="Calibri" panose="020F0502020204030204"/>
              </a:rPr>
              <a:t>adjacent </a:t>
            </a:r>
            <a:r>
              <a:rPr sz="3200" spc="-15" dirty="0">
                <a:cs typeface="Calibri" panose="020F0502020204030204"/>
              </a:rPr>
              <a:t>marker </a:t>
            </a:r>
            <a:r>
              <a:rPr sz="3200" dirty="0">
                <a:cs typeface="Calibri" panose="020F0502020204030204"/>
              </a:rPr>
              <a:t>loci </a:t>
            </a:r>
            <a:r>
              <a:rPr sz="3200" spc="-15" dirty="0">
                <a:cs typeface="Calibri" panose="020F0502020204030204"/>
              </a:rPr>
              <a:t>(target</a:t>
            </a:r>
            <a:r>
              <a:rPr sz="3200" spc="10" dirty="0">
                <a:cs typeface="Calibri" panose="020F0502020204030204"/>
              </a:rPr>
              <a:t> </a:t>
            </a:r>
            <a:r>
              <a:rPr sz="3200" spc="-10" dirty="0">
                <a:cs typeface="Calibri" panose="020F0502020204030204"/>
              </a:rPr>
              <a:t>interval).</a:t>
            </a:r>
            <a:endParaRPr sz="3200" spc="-10" dirty="0">
              <a:cs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88644" y="4712827"/>
            <a:ext cx="5289072" cy="19407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8035" y="302895"/>
            <a:ext cx="10795000" cy="361868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1315" marR="5080" indent="-348615" algn="just">
              <a:lnSpc>
                <a:spcPct val="150000"/>
              </a:lnSpc>
              <a:spcBef>
                <a:spcPts val="95"/>
              </a:spcBef>
              <a:buFont typeface="Wingdings" panose="05000000000000000000"/>
              <a:buChar char=""/>
              <a:tabLst>
                <a:tab pos="361950" algn="l"/>
              </a:tabLst>
            </a:pPr>
            <a:r>
              <a:rPr sz="3200" spc="-5" dirty="0">
                <a:cs typeface="Calibri" panose="020F0502020204030204"/>
              </a:rPr>
              <a:t>Presence of </a:t>
            </a:r>
            <a:r>
              <a:rPr sz="3200" dirty="0">
                <a:cs typeface="Calibri" panose="020F0502020204030204"/>
              </a:rPr>
              <a:t>a </a:t>
            </a:r>
            <a:r>
              <a:rPr sz="3200" spc="-10" dirty="0">
                <a:cs typeface="Calibri" panose="020F0502020204030204"/>
              </a:rPr>
              <a:t>putative </a:t>
            </a:r>
            <a:r>
              <a:rPr sz="3200" spc="-15" dirty="0">
                <a:cs typeface="Calibri" panose="020F0502020204030204"/>
              </a:rPr>
              <a:t>QTL </a:t>
            </a:r>
            <a:r>
              <a:rPr sz="3200" dirty="0">
                <a:cs typeface="Calibri" panose="020F0502020204030204"/>
              </a:rPr>
              <a:t>is </a:t>
            </a:r>
            <a:r>
              <a:rPr sz="3200" spc="-5" dirty="0">
                <a:cs typeface="Calibri" panose="020F0502020204030204"/>
              </a:rPr>
              <a:t>estimated if </a:t>
            </a:r>
            <a:r>
              <a:rPr sz="3200" dirty="0">
                <a:cs typeface="Calibri" panose="020F0502020204030204"/>
              </a:rPr>
              <a:t>the log </a:t>
            </a:r>
            <a:r>
              <a:rPr sz="3200" spc="-5" dirty="0">
                <a:cs typeface="Calibri" panose="020F0502020204030204"/>
              </a:rPr>
              <a:t>of odds </a:t>
            </a:r>
            <a:r>
              <a:rPr sz="3200" spc="-15" dirty="0">
                <a:cs typeface="Calibri" panose="020F0502020204030204"/>
              </a:rPr>
              <a:t>ratio exceeds </a:t>
            </a:r>
            <a:r>
              <a:rPr sz="3200" dirty="0">
                <a:cs typeface="Calibri" panose="020F0502020204030204"/>
              </a:rPr>
              <a:t>a </a:t>
            </a:r>
            <a:r>
              <a:rPr sz="3200" spc="-5" dirty="0">
                <a:cs typeface="Calibri" panose="020F0502020204030204"/>
              </a:rPr>
              <a:t>critical</a:t>
            </a:r>
            <a:r>
              <a:rPr sz="3200" spc="10" dirty="0">
                <a:cs typeface="Calibri" panose="020F0502020204030204"/>
              </a:rPr>
              <a:t> </a:t>
            </a:r>
            <a:r>
              <a:rPr sz="3200" spc="-5" dirty="0">
                <a:cs typeface="Calibri" panose="020F0502020204030204"/>
              </a:rPr>
              <a:t>threshold.</a:t>
            </a:r>
            <a:endParaRPr lang="en-IN" sz="3200" spc="-15" dirty="0">
              <a:cs typeface="Calibri" panose="020F0502020204030204"/>
            </a:endParaRPr>
          </a:p>
          <a:p>
            <a:pPr marL="361315" marR="6985" indent="-348615" algn="just">
              <a:lnSpc>
                <a:spcPct val="150000"/>
              </a:lnSpc>
              <a:buFont typeface="Wingdings" panose="05000000000000000000"/>
              <a:buChar char=""/>
              <a:tabLst>
                <a:tab pos="361950" algn="l"/>
              </a:tabLst>
            </a:pPr>
            <a:r>
              <a:rPr sz="3200" spc="-5" dirty="0">
                <a:cs typeface="Calibri" panose="020F0502020204030204"/>
              </a:rPr>
              <a:t>The principle behind </a:t>
            </a:r>
            <a:r>
              <a:rPr sz="3200" spc="-10" dirty="0">
                <a:cs typeface="Calibri" panose="020F0502020204030204"/>
              </a:rPr>
              <a:t>interval </a:t>
            </a:r>
            <a:r>
              <a:rPr sz="3200" dirty="0">
                <a:cs typeface="Calibri" panose="020F0502020204030204"/>
              </a:rPr>
              <a:t>mapping </a:t>
            </a:r>
            <a:r>
              <a:rPr sz="3200" spc="-5" dirty="0">
                <a:cs typeface="Calibri" panose="020F0502020204030204"/>
              </a:rPr>
              <a:t>is </a:t>
            </a:r>
            <a:r>
              <a:rPr sz="3200" spc="-15" dirty="0">
                <a:cs typeface="Calibri" panose="020F0502020204030204"/>
              </a:rPr>
              <a:t>to test </a:t>
            </a:r>
            <a:r>
              <a:rPr sz="3200" dirty="0">
                <a:cs typeface="Calibri" panose="020F0502020204030204"/>
              </a:rPr>
              <a:t>a model </a:t>
            </a:r>
            <a:r>
              <a:rPr sz="3200" spc="-15" dirty="0">
                <a:cs typeface="Calibri" panose="020F0502020204030204"/>
              </a:rPr>
              <a:t>for </a:t>
            </a:r>
            <a:r>
              <a:rPr sz="3200" spc="-5" dirty="0">
                <a:cs typeface="Calibri" panose="020F0502020204030204"/>
              </a:rPr>
              <a:t>the presence </a:t>
            </a:r>
            <a:r>
              <a:rPr sz="3200" dirty="0">
                <a:cs typeface="Calibri" panose="020F0502020204030204"/>
              </a:rPr>
              <a:t>of a </a:t>
            </a:r>
            <a:r>
              <a:rPr sz="3200" spc="-20" dirty="0">
                <a:cs typeface="Calibri" panose="020F0502020204030204"/>
              </a:rPr>
              <a:t>QTL </a:t>
            </a:r>
            <a:r>
              <a:rPr sz="3200" spc="-15" dirty="0">
                <a:cs typeface="Calibri" panose="020F0502020204030204"/>
              </a:rPr>
              <a:t>at </a:t>
            </a:r>
            <a:r>
              <a:rPr sz="3200" spc="-10" dirty="0">
                <a:cs typeface="Calibri" panose="020F0502020204030204"/>
              </a:rPr>
              <a:t>many </a:t>
            </a:r>
            <a:r>
              <a:rPr sz="3200" spc="-5" dirty="0">
                <a:cs typeface="Calibri" panose="020F0502020204030204"/>
              </a:rPr>
              <a:t>positions between </a:t>
            </a:r>
            <a:r>
              <a:rPr sz="3200" spc="-10" dirty="0">
                <a:cs typeface="Calibri" panose="020F0502020204030204"/>
              </a:rPr>
              <a:t>two </a:t>
            </a:r>
            <a:r>
              <a:rPr sz="3200" dirty="0">
                <a:cs typeface="Calibri" panose="020F0502020204030204"/>
              </a:rPr>
              <a:t>mapped</a:t>
            </a:r>
            <a:r>
              <a:rPr sz="3200" spc="20" dirty="0">
                <a:cs typeface="Calibri" panose="020F0502020204030204"/>
              </a:rPr>
              <a:t> </a:t>
            </a:r>
            <a:r>
              <a:rPr sz="3200" spc="-5" dirty="0">
                <a:cs typeface="Calibri" panose="020F0502020204030204"/>
              </a:rPr>
              <a:t>loci.</a:t>
            </a:r>
            <a:endParaRPr sz="3200" dirty="0">
              <a:cs typeface="Calibri" panose="020F0502020204030204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380305" y="3521075"/>
            <a:ext cx="7903948" cy="1014219"/>
            <a:chOff x="2107" y="6701"/>
            <a:chExt cx="14293" cy="343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107" y="8080"/>
              <a:ext cx="14293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>
              <a:off x="3200" y="7440"/>
              <a:ext cx="0" cy="13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7467" y="7440"/>
              <a:ext cx="0" cy="13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11067" y="7440"/>
              <a:ext cx="0" cy="1387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347" y="8827"/>
              <a:ext cx="1468" cy="1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QTL</a:t>
              </a:r>
              <a:endParaRPr lang="en-US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0" y="8827"/>
              <a:ext cx="1227" cy="1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m2</a:t>
              </a:r>
              <a:endParaRPr 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87" y="8885"/>
              <a:ext cx="1227" cy="1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m1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93" y="6800"/>
              <a:ext cx="1227" cy="1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0cM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33" y="6752"/>
              <a:ext cx="1227" cy="1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5cM</a:t>
              </a:r>
              <a:endParaRPr lang="en-US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347" y="6701"/>
              <a:ext cx="1440" cy="1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10cM</a:t>
              </a:r>
              <a:endParaRPr lang="en-US" b="1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8107" y="7547"/>
              <a:ext cx="0" cy="1173"/>
            </a:xfrm>
            <a:prstGeom prst="line">
              <a:avLst/>
            </a:prstGeom>
            <a:ln w="38100">
              <a:solidFill>
                <a:srgbClr val="FF2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720" y="7547"/>
              <a:ext cx="0" cy="1173"/>
            </a:xfrm>
            <a:prstGeom prst="line">
              <a:avLst/>
            </a:prstGeom>
            <a:ln w="38100">
              <a:solidFill>
                <a:srgbClr val="FF2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9413" y="7547"/>
              <a:ext cx="0" cy="1173"/>
            </a:xfrm>
            <a:prstGeom prst="line">
              <a:avLst/>
            </a:prstGeom>
            <a:ln w="38100">
              <a:solidFill>
                <a:srgbClr val="FF2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107" y="7547"/>
              <a:ext cx="0" cy="1173"/>
            </a:xfrm>
            <a:prstGeom prst="line">
              <a:avLst/>
            </a:prstGeom>
            <a:ln w="38100">
              <a:solidFill>
                <a:srgbClr val="FF2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3750" y="7712"/>
              <a:ext cx="0" cy="1173"/>
            </a:xfrm>
            <a:prstGeom prst="line">
              <a:avLst/>
            </a:prstGeom>
            <a:ln w="38100">
              <a:solidFill>
                <a:srgbClr val="FF2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3144" y="7712"/>
              <a:ext cx="0" cy="1173"/>
            </a:xfrm>
            <a:prstGeom prst="line">
              <a:avLst/>
            </a:prstGeom>
            <a:ln w="38100">
              <a:solidFill>
                <a:srgbClr val="FF2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2487" y="7712"/>
              <a:ext cx="0" cy="1173"/>
            </a:xfrm>
            <a:prstGeom prst="line">
              <a:avLst/>
            </a:prstGeom>
            <a:ln w="38100">
              <a:solidFill>
                <a:srgbClr val="FF2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1814" y="7654"/>
              <a:ext cx="0" cy="1173"/>
            </a:xfrm>
            <a:prstGeom prst="line">
              <a:avLst/>
            </a:prstGeom>
            <a:ln w="38100">
              <a:solidFill>
                <a:srgbClr val="FF2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4318" y="7440"/>
              <a:ext cx="0" cy="13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1"/>
            <p:cNvSpPr txBox="1"/>
            <p:nvPr/>
          </p:nvSpPr>
          <p:spPr>
            <a:xfrm>
              <a:off x="13469" y="6752"/>
              <a:ext cx="1440" cy="1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b="1" dirty="0"/>
                <a:t>15cM</a:t>
              </a:r>
              <a:endParaRPr lang="en-US" b="1" dirty="0"/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4036695" y="5855970"/>
            <a:ext cx="7690485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624705" y="5627370"/>
            <a:ext cx="0" cy="4959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920865" y="5627370"/>
            <a:ext cx="0" cy="4959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7"/>
          <p:cNvSpPr txBox="1"/>
          <p:nvPr/>
        </p:nvSpPr>
        <p:spPr>
          <a:xfrm>
            <a:off x="6562090" y="6123305"/>
            <a:ext cx="660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 dirty="0"/>
              <a:t>m2</a:t>
            </a:r>
            <a:endParaRPr lang="en-US" b="1" dirty="0"/>
          </a:p>
        </p:txBody>
      </p:sp>
      <p:sp>
        <p:nvSpPr>
          <p:cNvPr id="32" name="TextBox 8"/>
          <p:cNvSpPr txBox="1"/>
          <p:nvPr/>
        </p:nvSpPr>
        <p:spPr>
          <a:xfrm>
            <a:off x="4295140" y="6143625"/>
            <a:ext cx="660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 dirty="0"/>
              <a:t>m1</a:t>
            </a:r>
            <a:endParaRPr lang="en-US" b="1" dirty="0"/>
          </a:p>
        </p:txBody>
      </p:sp>
      <p:sp>
        <p:nvSpPr>
          <p:cNvPr id="33" name="TextBox 9"/>
          <p:cNvSpPr txBox="1"/>
          <p:nvPr/>
        </p:nvSpPr>
        <p:spPr>
          <a:xfrm>
            <a:off x="4352290" y="5398770"/>
            <a:ext cx="660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 dirty="0"/>
              <a:t>0cM</a:t>
            </a:r>
            <a:endParaRPr lang="en-US" b="1" dirty="0"/>
          </a:p>
        </p:txBody>
      </p:sp>
      <p:sp>
        <p:nvSpPr>
          <p:cNvPr id="34" name="TextBox 10"/>
          <p:cNvSpPr txBox="1"/>
          <p:nvPr/>
        </p:nvSpPr>
        <p:spPr>
          <a:xfrm>
            <a:off x="6633210" y="5381625"/>
            <a:ext cx="660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 dirty="0"/>
              <a:t>5cM</a:t>
            </a:r>
            <a:endParaRPr lang="en-US" b="1" dirty="0"/>
          </a:p>
        </p:txBody>
      </p:sp>
      <p:sp>
        <p:nvSpPr>
          <p:cNvPr id="35" name="TextBox 11"/>
          <p:cNvSpPr txBox="1"/>
          <p:nvPr/>
        </p:nvSpPr>
        <p:spPr>
          <a:xfrm>
            <a:off x="8470265" y="5363210"/>
            <a:ext cx="77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 dirty="0"/>
              <a:t>10cM</a:t>
            </a:r>
            <a:endParaRPr lang="en-US" b="1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7265035" y="5665470"/>
            <a:ext cx="0" cy="419100"/>
          </a:xfrm>
          <a:prstGeom prst="line">
            <a:avLst/>
          </a:prstGeom>
          <a:ln w="38100">
            <a:solidFill>
              <a:srgbClr val="FF2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594600" y="5665470"/>
            <a:ext cx="0" cy="419100"/>
          </a:xfrm>
          <a:prstGeom prst="line">
            <a:avLst/>
          </a:prstGeom>
          <a:ln w="38100">
            <a:solidFill>
              <a:srgbClr val="FF2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967980" y="5665470"/>
            <a:ext cx="0" cy="419100"/>
          </a:xfrm>
          <a:prstGeom prst="line">
            <a:avLst/>
          </a:prstGeom>
          <a:ln w="38100">
            <a:solidFill>
              <a:srgbClr val="FF2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341360" y="5665470"/>
            <a:ext cx="0" cy="419100"/>
          </a:xfrm>
          <a:prstGeom prst="line">
            <a:avLst/>
          </a:prstGeom>
          <a:ln w="38100">
            <a:solidFill>
              <a:srgbClr val="FF2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0300970" y="5724525"/>
            <a:ext cx="0" cy="419100"/>
          </a:xfrm>
          <a:prstGeom prst="line">
            <a:avLst/>
          </a:prstGeom>
          <a:ln w="38100">
            <a:solidFill>
              <a:srgbClr val="FF2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975215" y="5724525"/>
            <a:ext cx="0" cy="419100"/>
          </a:xfrm>
          <a:prstGeom prst="line">
            <a:avLst/>
          </a:prstGeom>
          <a:ln w="38100">
            <a:solidFill>
              <a:srgbClr val="FF2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621520" y="5724525"/>
            <a:ext cx="0" cy="419100"/>
          </a:xfrm>
          <a:prstGeom prst="line">
            <a:avLst/>
          </a:prstGeom>
          <a:ln w="38100">
            <a:solidFill>
              <a:srgbClr val="FF2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9259570" y="5703570"/>
            <a:ext cx="0" cy="419100"/>
          </a:xfrm>
          <a:prstGeom prst="line">
            <a:avLst/>
          </a:prstGeom>
          <a:ln w="38100">
            <a:solidFill>
              <a:srgbClr val="FF2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607040" y="5627370"/>
            <a:ext cx="0" cy="4959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1"/>
          <p:cNvSpPr txBox="1"/>
          <p:nvPr/>
        </p:nvSpPr>
        <p:spPr>
          <a:xfrm>
            <a:off x="10149840" y="5381625"/>
            <a:ext cx="77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 dirty="0"/>
              <a:t>15cM</a:t>
            </a:r>
            <a:endParaRPr lang="en-US" b="1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8857615" y="5704205"/>
            <a:ext cx="0" cy="419100"/>
          </a:xfrm>
          <a:prstGeom prst="line">
            <a:avLst/>
          </a:prstGeom>
          <a:ln w="38100">
            <a:solidFill>
              <a:srgbClr val="FF2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700" y="302895"/>
            <a:ext cx="11238230" cy="4473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68570" algn="ctr">
              <a:lnSpc>
                <a:spcPct val="150000"/>
              </a:lnSpc>
              <a:spcBef>
                <a:spcPts val="95"/>
              </a:spcBef>
            </a:pPr>
            <a:r>
              <a:rPr sz="2800" b="1" spc="-10" dirty="0">
                <a:cs typeface="Calibri" panose="020F0502020204030204"/>
              </a:rPr>
              <a:t>Statistical </a:t>
            </a:r>
            <a:r>
              <a:rPr sz="2800" b="1" spc="-5" dirty="0">
                <a:cs typeface="Calibri" panose="020F0502020204030204"/>
              </a:rPr>
              <a:t>method </a:t>
            </a:r>
            <a:r>
              <a:rPr sz="2800" b="1" dirty="0">
                <a:cs typeface="Calibri" panose="020F0502020204030204"/>
              </a:rPr>
              <a:t>used </a:t>
            </a:r>
            <a:r>
              <a:rPr sz="2800" b="1" spc="-15" dirty="0">
                <a:cs typeface="Calibri" panose="020F0502020204030204"/>
              </a:rPr>
              <a:t>for </a:t>
            </a:r>
            <a:r>
              <a:rPr sz="2800" b="1" dirty="0">
                <a:cs typeface="Calibri" panose="020F0502020204030204"/>
              </a:rPr>
              <a:t>SIM</a:t>
            </a:r>
            <a:endParaRPr lang="en-US" sz="2800" b="1" dirty="0">
              <a:cs typeface="Calibri" panose="020F0502020204030204"/>
            </a:endParaRPr>
          </a:p>
          <a:p>
            <a:pPr marL="12700" marR="5068570" algn="ctr">
              <a:lnSpc>
                <a:spcPct val="150000"/>
              </a:lnSpc>
              <a:spcBef>
                <a:spcPts val="95"/>
              </a:spcBef>
            </a:pPr>
            <a:r>
              <a:rPr sz="2800" b="1" spc="-5" dirty="0">
                <a:cs typeface="Calibri" panose="020F0502020204030204"/>
              </a:rPr>
              <a:t>Maximum </a:t>
            </a:r>
            <a:r>
              <a:rPr sz="2800" b="1" spc="-10" dirty="0">
                <a:cs typeface="Calibri" panose="020F0502020204030204"/>
              </a:rPr>
              <a:t>Likelihood</a:t>
            </a:r>
            <a:r>
              <a:rPr sz="2800" b="1" spc="-30" dirty="0">
                <a:cs typeface="Calibri" panose="020F0502020204030204"/>
              </a:rPr>
              <a:t> </a:t>
            </a:r>
            <a:r>
              <a:rPr sz="2800" b="1" spc="-5" dirty="0">
                <a:cs typeface="Calibri" panose="020F0502020204030204"/>
              </a:rPr>
              <a:t>Approach</a:t>
            </a:r>
            <a:endParaRPr sz="2800" dirty="0">
              <a:cs typeface="Calibri" panose="020F0502020204030204"/>
            </a:endParaRPr>
          </a:p>
          <a:p>
            <a:pPr marL="12700" marR="5080" indent="914400" algn="just">
              <a:lnSpc>
                <a:spcPct val="150000"/>
              </a:lnSpc>
            </a:pPr>
            <a:r>
              <a:rPr sz="2800" spc="-5" dirty="0">
                <a:cs typeface="Calibri" panose="020F0502020204030204"/>
              </a:rPr>
              <a:t>It is assumed that </a:t>
            </a:r>
            <a:r>
              <a:rPr sz="2800" dirty="0">
                <a:cs typeface="Calibri" panose="020F0502020204030204"/>
              </a:rPr>
              <a:t>a </a:t>
            </a:r>
            <a:r>
              <a:rPr sz="2800" spc="-20" dirty="0">
                <a:cs typeface="Calibri" panose="020F0502020204030204"/>
              </a:rPr>
              <a:t>QTL </a:t>
            </a:r>
            <a:r>
              <a:rPr sz="2800" spc="-5" dirty="0">
                <a:cs typeface="Calibri" panose="020F0502020204030204"/>
              </a:rPr>
              <a:t>is </a:t>
            </a:r>
            <a:r>
              <a:rPr sz="2800" spc="-10" dirty="0">
                <a:cs typeface="Calibri" panose="020F0502020204030204"/>
              </a:rPr>
              <a:t>located </a:t>
            </a:r>
            <a:r>
              <a:rPr sz="2800" spc="-5" dirty="0">
                <a:cs typeface="Calibri" panose="020F0502020204030204"/>
              </a:rPr>
              <a:t>between </a:t>
            </a:r>
            <a:r>
              <a:rPr sz="2800" spc="-10" dirty="0">
                <a:cs typeface="Calibri" panose="020F0502020204030204"/>
              </a:rPr>
              <a:t>two </a:t>
            </a:r>
            <a:r>
              <a:rPr sz="2800" spc="-15" dirty="0">
                <a:cs typeface="Calibri" panose="020F0502020204030204"/>
              </a:rPr>
              <a:t>markers,</a:t>
            </a:r>
            <a:endParaRPr sz="2800" spc="-5" dirty="0">
              <a:cs typeface="Calibri" panose="020F0502020204030204"/>
            </a:endParaRPr>
          </a:p>
          <a:p>
            <a:pPr marL="632460" marR="5080" indent="-342265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800" spc="-5" dirty="0">
                <a:cs typeface="Calibri" panose="020F0502020204030204"/>
              </a:rPr>
              <a:t>Searches </a:t>
            </a:r>
            <a:r>
              <a:rPr sz="2800" spc="-20" dirty="0">
                <a:cs typeface="Calibri" panose="020F0502020204030204"/>
              </a:rPr>
              <a:t>for </a:t>
            </a:r>
            <a:r>
              <a:rPr sz="2800" dirty="0">
                <a:cs typeface="Calibri" panose="020F0502020204030204"/>
              </a:rPr>
              <a:t>the </a:t>
            </a:r>
            <a:r>
              <a:rPr sz="2800" spc="-10" dirty="0">
                <a:cs typeface="Calibri" panose="020F0502020204030204"/>
              </a:rPr>
              <a:t>best approximation </a:t>
            </a:r>
            <a:r>
              <a:rPr sz="2800" spc="-15" dirty="0">
                <a:cs typeface="Calibri" panose="020F0502020204030204"/>
              </a:rPr>
              <a:t>for </a:t>
            </a:r>
            <a:r>
              <a:rPr sz="2800" spc="-10" dirty="0">
                <a:cs typeface="Calibri" panose="020F0502020204030204"/>
              </a:rPr>
              <a:t>quantitative trait </a:t>
            </a:r>
            <a:r>
              <a:rPr sz="2800" spc="-5" dirty="0">
                <a:cs typeface="Calibri" panose="020F0502020204030204"/>
              </a:rPr>
              <a:t>distribution </a:t>
            </a:r>
            <a:r>
              <a:rPr sz="2800" spc="-10" dirty="0">
                <a:cs typeface="Calibri" panose="020F0502020204030204"/>
              </a:rPr>
              <a:t>that are </a:t>
            </a:r>
            <a:r>
              <a:rPr sz="2800" spc="-5" dirty="0">
                <a:cs typeface="Calibri" panose="020F0502020204030204"/>
              </a:rPr>
              <a:t>observed </a:t>
            </a:r>
            <a:r>
              <a:rPr sz="2800" spc="-20" dirty="0">
                <a:cs typeface="Calibri" panose="020F0502020204030204"/>
              </a:rPr>
              <a:t>for </a:t>
            </a:r>
            <a:r>
              <a:rPr sz="2800" dirty="0">
                <a:cs typeface="Calibri" panose="020F0502020204030204"/>
              </a:rPr>
              <a:t>each </a:t>
            </a:r>
            <a:r>
              <a:rPr sz="2800" spc="-10" dirty="0">
                <a:cs typeface="Calibri" panose="020F0502020204030204"/>
              </a:rPr>
              <a:t>marker</a:t>
            </a:r>
            <a:r>
              <a:rPr sz="2800" dirty="0">
                <a:cs typeface="Calibri" panose="020F0502020204030204"/>
              </a:rPr>
              <a:t> </a:t>
            </a:r>
            <a:r>
              <a:rPr sz="2800" spc="-5" dirty="0">
                <a:cs typeface="Calibri" panose="020F0502020204030204"/>
              </a:rPr>
              <a:t>class.</a:t>
            </a:r>
            <a:endParaRPr sz="2800" dirty="0">
              <a:cs typeface="Calibri" panose="020F0502020204030204"/>
            </a:endParaRPr>
          </a:p>
          <a:p>
            <a:pPr marL="727075" marR="5080" indent="-348615" algn="just">
              <a:lnSpc>
                <a:spcPct val="150000"/>
              </a:lnSpc>
              <a:buFont typeface="Wingdings" panose="05000000000000000000"/>
              <a:buChar char=""/>
              <a:tabLst>
                <a:tab pos="727710" algn="l"/>
              </a:tabLst>
            </a:pPr>
            <a:r>
              <a:rPr sz="2800" dirty="0">
                <a:cs typeface="Calibri" panose="020F0502020204030204"/>
              </a:rPr>
              <a:t>Models </a:t>
            </a:r>
            <a:r>
              <a:rPr sz="2800" spc="-10" dirty="0">
                <a:cs typeface="Calibri" panose="020F0502020204030204"/>
              </a:rPr>
              <a:t>are evaluated </a:t>
            </a:r>
            <a:r>
              <a:rPr sz="2800" spc="-5" dirty="0">
                <a:cs typeface="Calibri" panose="020F0502020204030204"/>
              </a:rPr>
              <a:t>by </a:t>
            </a:r>
            <a:r>
              <a:rPr sz="2800" spc="-10" dirty="0">
                <a:cs typeface="Calibri" panose="020F0502020204030204"/>
              </a:rPr>
              <a:t>comparing </a:t>
            </a:r>
            <a:r>
              <a:rPr sz="2800" dirty="0">
                <a:cs typeface="Calibri" panose="020F0502020204030204"/>
              </a:rPr>
              <a:t>the </a:t>
            </a:r>
            <a:r>
              <a:rPr sz="2800" spc="-10" dirty="0">
                <a:cs typeface="Calibri" panose="020F0502020204030204"/>
              </a:rPr>
              <a:t>likelihood </a:t>
            </a:r>
            <a:r>
              <a:rPr sz="2800" spc="-5" dirty="0">
                <a:cs typeface="Calibri" panose="020F0502020204030204"/>
              </a:rPr>
              <a:t>of </a:t>
            </a:r>
            <a:r>
              <a:rPr sz="2800" dirty="0">
                <a:cs typeface="Calibri" panose="020F0502020204030204"/>
              </a:rPr>
              <a:t>the </a:t>
            </a:r>
            <a:r>
              <a:rPr sz="2800" spc="-5" dirty="0">
                <a:cs typeface="Calibri" panose="020F0502020204030204"/>
              </a:rPr>
              <a:t>observed distributions with </a:t>
            </a:r>
            <a:r>
              <a:rPr sz="2800" dirty="0">
                <a:cs typeface="Calibri" panose="020F0502020204030204"/>
              </a:rPr>
              <a:t>and without </a:t>
            </a:r>
            <a:r>
              <a:rPr sz="2800" spc="-5" dirty="0">
                <a:cs typeface="Calibri" panose="020F0502020204030204"/>
              </a:rPr>
              <a:t>finding </a:t>
            </a:r>
            <a:r>
              <a:rPr sz="2800" spc="-20" dirty="0">
                <a:cs typeface="Calibri" panose="020F0502020204030204"/>
              </a:rPr>
              <a:t>QTL</a:t>
            </a:r>
            <a:r>
              <a:rPr sz="2800" spc="-10" dirty="0">
                <a:cs typeface="Calibri" panose="020F0502020204030204"/>
              </a:rPr>
              <a:t> </a:t>
            </a:r>
            <a:r>
              <a:rPr sz="2800" spc="-15" dirty="0">
                <a:cs typeface="Calibri" panose="020F0502020204030204"/>
              </a:rPr>
              <a:t>effect</a:t>
            </a:r>
            <a:endParaRPr sz="2800" spc="-10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9265" y="302895"/>
            <a:ext cx="11175365" cy="305816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800" b="1" spc="-5" dirty="0">
                <a:cs typeface="Calibri" panose="020F0502020204030204"/>
              </a:rPr>
              <a:t>Logarithm </a:t>
            </a:r>
            <a:r>
              <a:rPr sz="2800" b="1" dirty="0">
                <a:cs typeface="Calibri" panose="020F0502020204030204"/>
              </a:rPr>
              <a:t>of the odds </a:t>
            </a:r>
            <a:r>
              <a:rPr sz="2800" b="1" spc="-20" dirty="0">
                <a:cs typeface="Calibri" panose="020F0502020204030204"/>
              </a:rPr>
              <a:t>ratio </a:t>
            </a:r>
            <a:r>
              <a:rPr sz="2800" b="1" spc="-10" dirty="0">
                <a:cs typeface="Calibri" panose="020F0502020204030204"/>
              </a:rPr>
              <a:t>(LOD</a:t>
            </a:r>
            <a:r>
              <a:rPr sz="2800" b="1" spc="-45" dirty="0">
                <a:cs typeface="Calibri" panose="020F0502020204030204"/>
              </a:rPr>
              <a:t> </a:t>
            </a:r>
            <a:r>
              <a:rPr sz="2800" b="1" spc="-5" dirty="0">
                <a:cs typeface="Calibri" panose="020F0502020204030204"/>
              </a:rPr>
              <a:t>score):</a:t>
            </a:r>
            <a:endParaRPr sz="2800" dirty="0">
              <a:cs typeface="Calibri" panose="020F0502020204030204"/>
            </a:endParaRPr>
          </a:p>
          <a:p>
            <a:pPr marL="727075" indent="-348615">
              <a:lnSpc>
                <a:spcPct val="100000"/>
              </a:lnSpc>
              <a:spcBef>
                <a:spcPts val="1200"/>
              </a:spcBef>
              <a:buFont typeface="Wingdings" panose="05000000000000000000"/>
              <a:buChar char=""/>
              <a:tabLst>
                <a:tab pos="727075" algn="l"/>
                <a:tab pos="727710" algn="l"/>
              </a:tabLst>
            </a:pPr>
            <a:r>
              <a:rPr sz="2800" spc="-10" dirty="0">
                <a:cs typeface="Calibri" panose="020F0502020204030204"/>
              </a:rPr>
              <a:t>Linkage </a:t>
            </a:r>
            <a:r>
              <a:rPr sz="2800" spc="-5" dirty="0">
                <a:cs typeface="Calibri" panose="020F0502020204030204"/>
              </a:rPr>
              <a:t>between </a:t>
            </a:r>
            <a:r>
              <a:rPr sz="2800" spc="-15" dirty="0">
                <a:cs typeface="Calibri" panose="020F0502020204030204"/>
              </a:rPr>
              <a:t>markers </a:t>
            </a:r>
            <a:r>
              <a:rPr sz="2800" spc="-5" dirty="0">
                <a:cs typeface="Calibri" panose="020F0502020204030204"/>
              </a:rPr>
              <a:t>is usually calculated using </a:t>
            </a:r>
            <a:r>
              <a:rPr sz="2800" dirty="0">
                <a:cs typeface="Calibri" panose="020F0502020204030204"/>
              </a:rPr>
              <a:t>odds</a:t>
            </a:r>
            <a:r>
              <a:rPr sz="2800" spc="55" dirty="0">
                <a:cs typeface="Calibri" panose="020F0502020204030204"/>
              </a:rPr>
              <a:t> </a:t>
            </a:r>
            <a:r>
              <a:rPr sz="2800" spc="-15" dirty="0">
                <a:cs typeface="Calibri" panose="020F0502020204030204"/>
              </a:rPr>
              <a:t>ratio.</a:t>
            </a:r>
            <a:endParaRPr sz="2800" dirty="0">
              <a:cs typeface="Calibri" panose="020F0502020204030204"/>
            </a:endParaRPr>
          </a:p>
          <a:p>
            <a:pPr marL="727075" marR="5080" indent="-348615">
              <a:lnSpc>
                <a:spcPct val="150000"/>
              </a:lnSpc>
              <a:buFont typeface="Wingdings" panose="05000000000000000000"/>
              <a:buChar char=""/>
              <a:tabLst>
                <a:tab pos="727075" algn="l"/>
                <a:tab pos="727710" algn="l"/>
              </a:tabLst>
            </a:pPr>
            <a:r>
              <a:rPr sz="2800" spc="-5" dirty="0">
                <a:cs typeface="Calibri" panose="020F0502020204030204"/>
              </a:rPr>
              <a:t>This </a:t>
            </a:r>
            <a:r>
              <a:rPr sz="2800" spc="-10" dirty="0">
                <a:cs typeface="Calibri" panose="020F0502020204030204"/>
              </a:rPr>
              <a:t>ratio </a:t>
            </a:r>
            <a:r>
              <a:rPr sz="2800" dirty="0">
                <a:cs typeface="Calibri" panose="020F0502020204030204"/>
              </a:rPr>
              <a:t>is </a:t>
            </a:r>
            <a:r>
              <a:rPr sz="2800" spc="-10" dirty="0">
                <a:cs typeface="Calibri" panose="020F0502020204030204"/>
              </a:rPr>
              <a:t>more conveniently expressed </a:t>
            </a:r>
            <a:r>
              <a:rPr sz="2800" dirty="0">
                <a:cs typeface="Calibri" panose="020F0502020204030204"/>
              </a:rPr>
              <a:t>as the </a:t>
            </a:r>
            <a:r>
              <a:rPr sz="2800" spc="-5" dirty="0">
                <a:cs typeface="Calibri" panose="020F0502020204030204"/>
              </a:rPr>
              <a:t>logarithm of </a:t>
            </a:r>
            <a:r>
              <a:rPr sz="2800" dirty="0">
                <a:cs typeface="Calibri" panose="020F0502020204030204"/>
              </a:rPr>
              <a:t>the </a:t>
            </a:r>
            <a:r>
              <a:rPr sz="2800" spc="-20" dirty="0">
                <a:cs typeface="Calibri" panose="020F0502020204030204"/>
              </a:rPr>
              <a:t>ratio, </a:t>
            </a:r>
            <a:r>
              <a:rPr sz="2800" dirty="0">
                <a:cs typeface="Calibri" panose="020F0502020204030204"/>
              </a:rPr>
              <a:t>and </a:t>
            </a:r>
            <a:r>
              <a:rPr sz="2800" spc="-5" dirty="0">
                <a:cs typeface="Calibri" panose="020F0502020204030204"/>
              </a:rPr>
              <a:t>is called </a:t>
            </a:r>
            <a:r>
              <a:rPr sz="2800" dirty="0">
                <a:cs typeface="Calibri" panose="020F0502020204030204"/>
              </a:rPr>
              <a:t>a </a:t>
            </a:r>
            <a:r>
              <a:rPr sz="2800" spc="-5" dirty="0">
                <a:cs typeface="Calibri" panose="020F0502020204030204"/>
              </a:rPr>
              <a:t>logarithm </a:t>
            </a:r>
            <a:r>
              <a:rPr sz="2800" dirty="0">
                <a:cs typeface="Calibri" panose="020F0502020204030204"/>
              </a:rPr>
              <a:t>of odds </a:t>
            </a:r>
            <a:r>
              <a:rPr sz="2800" spc="-10" dirty="0">
                <a:cs typeface="Calibri" panose="020F0502020204030204"/>
              </a:rPr>
              <a:t>(LOD) </a:t>
            </a:r>
            <a:r>
              <a:rPr sz="2800" spc="-5" dirty="0">
                <a:cs typeface="Calibri" panose="020F0502020204030204"/>
              </a:rPr>
              <a:t>value </a:t>
            </a:r>
            <a:r>
              <a:rPr sz="2800" dirty="0">
                <a:cs typeface="Calibri" panose="020F0502020204030204"/>
              </a:rPr>
              <a:t>or </a:t>
            </a:r>
            <a:r>
              <a:rPr sz="2800" spc="-20" dirty="0">
                <a:cs typeface="Calibri" panose="020F0502020204030204"/>
              </a:rPr>
              <a:t>LOD</a:t>
            </a:r>
            <a:r>
              <a:rPr sz="2800" spc="-40" dirty="0">
                <a:cs typeface="Calibri" panose="020F0502020204030204"/>
              </a:rPr>
              <a:t> </a:t>
            </a:r>
            <a:r>
              <a:rPr sz="2800" spc="-10" dirty="0">
                <a:cs typeface="Calibri" panose="020F0502020204030204"/>
              </a:rPr>
              <a:t>score.</a:t>
            </a:r>
            <a:endParaRPr sz="2800" dirty="0">
              <a:cs typeface="Calibri" panose="020F0502020204030204"/>
            </a:endParaRPr>
          </a:p>
          <a:p>
            <a:pPr marL="727075" indent="-348615">
              <a:lnSpc>
                <a:spcPct val="100000"/>
              </a:lnSpc>
              <a:spcBef>
                <a:spcPts val="1200"/>
              </a:spcBef>
              <a:buFont typeface="Wingdings" panose="05000000000000000000"/>
              <a:buChar char=""/>
              <a:tabLst>
                <a:tab pos="727075" algn="l"/>
                <a:tab pos="727710" algn="l"/>
              </a:tabLst>
            </a:pPr>
            <a:r>
              <a:rPr sz="2800" spc="-15" dirty="0">
                <a:cs typeface="Calibri" panose="020F0502020204030204"/>
              </a:rPr>
              <a:t>LOD </a:t>
            </a:r>
            <a:r>
              <a:rPr sz="2800" spc="-10" dirty="0">
                <a:cs typeface="Calibri" panose="020F0502020204030204"/>
              </a:rPr>
              <a:t>values </a:t>
            </a:r>
            <a:r>
              <a:rPr sz="2800" dirty="0">
                <a:cs typeface="Calibri" panose="020F0502020204030204"/>
              </a:rPr>
              <a:t>of &gt;3 </a:t>
            </a:r>
            <a:r>
              <a:rPr sz="2800" spc="-10" dirty="0">
                <a:cs typeface="Calibri" panose="020F0502020204030204"/>
              </a:rPr>
              <a:t>are </a:t>
            </a:r>
            <a:r>
              <a:rPr sz="2800" dirty="0">
                <a:cs typeface="Calibri" panose="020F0502020204030204"/>
              </a:rPr>
              <a:t>typically </a:t>
            </a:r>
            <a:r>
              <a:rPr sz="2800" spc="-5" dirty="0">
                <a:cs typeface="Calibri" panose="020F0502020204030204"/>
              </a:rPr>
              <a:t>used </a:t>
            </a:r>
            <a:r>
              <a:rPr sz="2800" spc="-10" dirty="0">
                <a:cs typeface="Calibri" panose="020F0502020204030204"/>
              </a:rPr>
              <a:t>to </a:t>
            </a:r>
            <a:r>
              <a:rPr sz="2800" spc="-5" dirty="0">
                <a:cs typeface="Calibri" panose="020F0502020204030204"/>
              </a:rPr>
              <a:t>construct </a:t>
            </a:r>
            <a:r>
              <a:rPr sz="2800" spc="-10" dirty="0">
                <a:cs typeface="Calibri" panose="020F0502020204030204"/>
              </a:rPr>
              <a:t>linkage </a:t>
            </a:r>
            <a:r>
              <a:rPr sz="2800" spc="-5" dirty="0">
                <a:cs typeface="Calibri" panose="020F0502020204030204"/>
              </a:rPr>
              <a:t>maps.</a:t>
            </a:r>
            <a:endParaRPr sz="2800" spc="-5" dirty="0"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9900" y="5614670"/>
            <a:ext cx="10936605" cy="1229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315" marR="5080" indent="-348615">
              <a:lnSpc>
                <a:spcPct val="150000"/>
              </a:lnSpc>
              <a:spcBef>
                <a:spcPts val="100"/>
              </a:spcBef>
              <a:buFont typeface="Wingdings" panose="05000000000000000000"/>
              <a:buChar char=""/>
              <a:tabLst>
                <a:tab pos="361315" algn="l"/>
                <a:tab pos="361950" algn="l"/>
              </a:tabLst>
            </a:pPr>
            <a:r>
              <a:rPr sz="2800" spc="-15" dirty="0">
                <a:cs typeface="Calibri" panose="020F0502020204030204"/>
              </a:rPr>
              <a:t>LOD </a:t>
            </a:r>
            <a:r>
              <a:rPr sz="2800" spc="-5" dirty="0">
                <a:cs typeface="Calibri" panose="020F0502020204030204"/>
              </a:rPr>
              <a:t>of </a:t>
            </a:r>
            <a:r>
              <a:rPr sz="2800" dirty="0">
                <a:cs typeface="Calibri" panose="020F0502020204030204"/>
              </a:rPr>
              <a:t>2 means </a:t>
            </a:r>
            <a:r>
              <a:rPr sz="2800" spc="-5" dirty="0">
                <a:cs typeface="Calibri" panose="020F0502020204030204"/>
              </a:rPr>
              <a:t>that it is </a:t>
            </a:r>
            <a:r>
              <a:rPr sz="2800" dirty="0">
                <a:cs typeface="Calibri" panose="020F0502020204030204"/>
              </a:rPr>
              <a:t>100 </a:t>
            </a:r>
            <a:r>
              <a:rPr sz="2800" spc="-5" dirty="0">
                <a:cs typeface="Calibri" panose="020F0502020204030204"/>
              </a:rPr>
              <a:t>times more </a:t>
            </a:r>
            <a:r>
              <a:rPr sz="2800" spc="-15" dirty="0">
                <a:cs typeface="Calibri" panose="020F0502020204030204"/>
              </a:rPr>
              <a:t>likely </a:t>
            </a:r>
            <a:r>
              <a:rPr sz="2800" spc="-5" dirty="0">
                <a:cs typeface="Calibri" panose="020F0502020204030204"/>
              </a:rPr>
              <a:t>that </a:t>
            </a:r>
            <a:r>
              <a:rPr sz="2800" dirty="0">
                <a:cs typeface="Calibri" panose="020F0502020204030204"/>
              </a:rPr>
              <a:t>a </a:t>
            </a:r>
            <a:r>
              <a:rPr sz="2800" spc="-20" dirty="0">
                <a:cs typeface="Calibri" panose="020F0502020204030204"/>
              </a:rPr>
              <a:t>QTL </a:t>
            </a:r>
            <a:r>
              <a:rPr sz="2800" spc="-10" dirty="0">
                <a:cs typeface="Calibri" panose="020F0502020204030204"/>
              </a:rPr>
              <a:t>exists </a:t>
            </a:r>
            <a:r>
              <a:rPr sz="2800" spc="-5" dirty="0">
                <a:cs typeface="Calibri" panose="020F0502020204030204"/>
              </a:rPr>
              <a:t>in </a:t>
            </a:r>
            <a:r>
              <a:rPr sz="2800" dirty="0">
                <a:cs typeface="Calibri" panose="020F0502020204030204"/>
              </a:rPr>
              <a:t>the </a:t>
            </a:r>
            <a:r>
              <a:rPr sz="2800" spc="-10" dirty="0">
                <a:cs typeface="Calibri" panose="020F0502020204030204"/>
              </a:rPr>
              <a:t>interval </a:t>
            </a:r>
            <a:r>
              <a:rPr sz="2800" dirty="0">
                <a:cs typeface="Calibri" panose="020F0502020204030204"/>
              </a:rPr>
              <a:t>than </a:t>
            </a:r>
            <a:r>
              <a:rPr sz="2800" spc="-5" dirty="0">
                <a:cs typeface="Calibri" panose="020F0502020204030204"/>
              </a:rPr>
              <a:t>that there is </a:t>
            </a:r>
            <a:r>
              <a:rPr sz="2800" dirty="0">
                <a:cs typeface="Calibri" panose="020F0502020204030204"/>
              </a:rPr>
              <a:t>no</a:t>
            </a:r>
            <a:r>
              <a:rPr sz="2800" spc="10" dirty="0">
                <a:cs typeface="Calibri" panose="020F0502020204030204"/>
              </a:rPr>
              <a:t> </a:t>
            </a:r>
            <a:r>
              <a:rPr sz="2800" spc="-20" dirty="0">
                <a:cs typeface="Calibri" panose="020F0502020204030204"/>
              </a:rPr>
              <a:t>QTL.</a:t>
            </a:r>
            <a:endParaRPr sz="2800" spc="-20" dirty="0"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03956" y="3955795"/>
            <a:ext cx="7703820" cy="12969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3390" y="302895"/>
            <a:ext cx="11239500" cy="3120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27075" marR="6985" indent="-348615">
              <a:lnSpc>
                <a:spcPct val="150000"/>
              </a:lnSpc>
              <a:spcBef>
                <a:spcPts val="95"/>
              </a:spcBef>
              <a:buFont typeface="Wingdings" panose="05000000000000000000"/>
              <a:buChar char=""/>
              <a:tabLst>
                <a:tab pos="727075" algn="l"/>
                <a:tab pos="727710" algn="l"/>
              </a:tabLst>
            </a:pPr>
            <a:r>
              <a:rPr sz="2400" spc="-15" dirty="0">
                <a:cs typeface="Calibri" panose="020F0502020204030204"/>
              </a:rPr>
              <a:t>LOD </a:t>
            </a:r>
            <a:r>
              <a:rPr sz="2400" spc="-5" dirty="0">
                <a:cs typeface="Calibri" panose="020F0502020204030204"/>
              </a:rPr>
              <a:t>of </a:t>
            </a:r>
            <a:r>
              <a:rPr sz="2400" dirty="0">
                <a:cs typeface="Calibri" panose="020F0502020204030204"/>
              </a:rPr>
              <a:t>3 </a:t>
            </a:r>
            <a:r>
              <a:rPr sz="2400" spc="-10" dirty="0">
                <a:cs typeface="Calibri" panose="020F0502020204030204"/>
              </a:rPr>
              <a:t>between two </a:t>
            </a:r>
            <a:r>
              <a:rPr sz="2400" spc="-15" dirty="0">
                <a:cs typeface="Calibri" panose="020F0502020204030204"/>
              </a:rPr>
              <a:t>markers </a:t>
            </a:r>
            <a:r>
              <a:rPr sz="2400" spc="-5" dirty="0">
                <a:cs typeface="Calibri" panose="020F0502020204030204"/>
              </a:rPr>
              <a:t>indicates that </a:t>
            </a:r>
            <a:r>
              <a:rPr sz="2400" spc="-10" dirty="0">
                <a:cs typeface="Calibri" panose="020F0502020204030204"/>
              </a:rPr>
              <a:t>linkage </a:t>
            </a:r>
            <a:r>
              <a:rPr sz="2400" spc="-5" dirty="0">
                <a:cs typeface="Calibri" panose="020F0502020204030204"/>
              </a:rPr>
              <a:t>is 1000 times </a:t>
            </a:r>
            <a:r>
              <a:rPr sz="2400" spc="-10" dirty="0">
                <a:cs typeface="Calibri" panose="020F0502020204030204"/>
              </a:rPr>
              <a:t>more </a:t>
            </a:r>
            <a:r>
              <a:rPr sz="2400" spc="-15" dirty="0">
                <a:cs typeface="Calibri" panose="020F0502020204030204"/>
              </a:rPr>
              <a:t>likely </a:t>
            </a:r>
            <a:r>
              <a:rPr sz="2400" spc="-5" dirty="0">
                <a:cs typeface="Calibri" panose="020F0502020204030204"/>
              </a:rPr>
              <a:t>(i.e. </a:t>
            </a:r>
            <a:r>
              <a:rPr sz="2400" dirty="0">
                <a:cs typeface="Calibri" panose="020F0502020204030204"/>
              </a:rPr>
              <a:t>1000:1) than no</a:t>
            </a:r>
            <a:r>
              <a:rPr sz="2400" spc="-25" dirty="0">
                <a:cs typeface="Calibri" panose="020F0502020204030204"/>
              </a:rPr>
              <a:t> </a:t>
            </a:r>
            <a:r>
              <a:rPr sz="2400" spc="-10" dirty="0">
                <a:cs typeface="Calibri" panose="020F0502020204030204"/>
              </a:rPr>
              <a:t>linkage.</a:t>
            </a:r>
            <a:endParaRPr sz="2400" dirty="0">
              <a:cs typeface="Calibri" panose="020F0502020204030204"/>
            </a:endParaRPr>
          </a:p>
          <a:p>
            <a:pPr marL="727075" marR="5080" indent="-348615">
              <a:lnSpc>
                <a:spcPct val="150000"/>
              </a:lnSpc>
              <a:buFont typeface="Wingdings" panose="05000000000000000000"/>
              <a:buChar char=""/>
              <a:tabLst>
                <a:tab pos="727075" algn="l"/>
                <a:tab pos="727710" algn="l"/>
              </a:tabLst>
            </a:pPr>
            <a:r>
              <a:rPr sz="2400" spc="-15" dirty="0">
                <a:cs typeface="Calibri" panose="020F0502020204030204"/>
              </a:rPr>
              <a:t>LOD </a:t>
            </a:r>
            <a:r>
              <a:rPr sz="2400" spc="-5" dirty="0">
                <a:cs typeface="Calibri" panose="020F0502020204030204"/>
              </a:rPr>
              <a:t>values </a:t>
            </a:r>
            <a:r>
              <a:rPr sz="2400" spc="-15" dirty="0">
                <a:cs typeface="Calibri" panose="020F0502020204030204"/>
              </a:rPr>
              <a:t>may </a:t>
            </a:r>
            <a:r>
              <a:rPr sz="2400" dirty="0">
                <a:cs typeface="Calibri" panose="020F0502020204030204"/>
              </a:rPr>
              <a:t>be </a:t>
            </a:r>
            <a:r>
              <a:rPr sz="2400" spc="-10" dirty="0">
                <a:cs typeface="Calibri" panose="020F0502020204030204"/>
              </a:rPr>
              <a:t>lowered in </a:t>
            </a:r>
            <a:r>
              <a:rPr sz="2400" spc="-15" dirty="0">
                <a:cs typeface="Calibri" panose="020F0502020204030204"/>
              </a:rPr>
              <a:t>order to </a:t>
            </a:r>
            <a:r>
              <a:rPr sz="2400" spc="-5" dirty="0">
                <a:cs typeface="Calibri" panose="020F0502020204030204"/>
              </a:rPr>
              <a:t>detect </a:t>
            </a:r>
            <a:r>
              <a:rPr sz="2400" dirty="0">
                <a:cs typeface="Calibri" panose="020F0502020204030204"/>
              </a:rPr>
              <a:t>a </a:t>
            </a:r>
            <a:r>
              <a:rPr sz="2400" spc="-10" dirty="0">
                <a:cs typeface="Calibri" panose="020F0502020204030204"/>
              </a:rPr>
              <a:t>greater level </a:t>
            </a:r>
            <a:r>
              <a:rPr sz="2400" spc="-5" dirty="0">
                <a:cs typeface="Calibri" panose="020F0502020204030204"/>
              </a:rPr>
              <a:t>of </a:t>
            </a:r>
            <a:r>
              <a:rPr sz="2400" spc="-10" dirty="0">
                <a:cs typeface="Calibri" panose="020F0502020204030204"/>
              </a:rPr>
              <a:t>linkage </a:t>
            </a:r>
            <a:r>
              <a:rPr sz="2400" spc="-5" dirty="0">
                <a:cs typeface="Calibri" panose="020F0502020204030204"/>
              </a:rPr>
              <a:t>or </a:t>
            </a:r>
            <a:r>
              <a:rPr sz="2400" spc="-15" dirty="0">
                <a:cs typeface="Calibri" panose="020F0502020204030204"/>
              </a:rPr>
              <a:t>to </a:t>
            </a:r>
            <a:r>
              <a:rPr sz="2400" spc="-5" dirty="0">
                <a:cs typeface="Calibri" panose="020F0502020204030204"/>
              </a:rPr>
              <a:t>place additional </a:t>
            </a:r>
            <a:r>
              <a:rPr sz="2400" spc="-15" dirty="0">
                <a:cs typeface="Calibri" panose="020F0502020204030204"/>
              </a:rPr>
              <a:t>markers </a:t>
            </a:r>
            <a:r>
              <a:rPr sz="2400" dirty="0">
                <a:cs typeface="Calibri" panose="020F0502020204030204"/>
              </a:rPr>
              <a:t>within </a:t>
            </a:r>
            <a:r>
              <a:rPr sz="2400" spc="-5" dirty="0">
                <a:cs typeface="Calibri" panose="020F0502020204030204"/>
              </a:rPr>
              <a:t>maps constructed </a:t>
            </a:r>
            <a:r>
              <a:rPr sz="2400" spc="-15" dirty="0">
                <a:cs typeface="Calibri" panose="020F0502020204030204"/>
              </a:rPr>
              <a:t>at </a:t>
            </a:r>
            <a:r>
              <a:rPr sz="2400" spc="-5" dirty="0">
                <a:cs typeface="Calibri" panose="020F0502020204030204"/>
              </a:rPr>
              <a:t>higher </a:t>
            </a:r>
            <a:r>
              <a:rPr sz="2400" spc="-20" dirty="0">
                <a:cs typeface="Calibri" panose="020F0502020204030204"/>
              </a:rPr>
              <a:t>LOD</a:t>
            </a:r>
            <a:r>
              <a:rPr sz="2400" spc="105" dirty="0">
                <a:cs typeface="Calibri" panose="020F0502020204030204"/>
              </a:rPr>
              <a:t> </a:t>
            </a:r>
            <a:r>
              <a:rPr sz="2400" spc="-5" dirty="0">
                <a:cs typeface="Calibri" panose="020F0502020204030204"/>
              </a:rPr>
              <a:t>values.</a:t>
            </a:r>
            <a:endParaRPr sz="2400" dirty="0">
              <a:cs typeface="Calibri" panose="020F0502020204030204"/>
            </a:endParaRPr>
          </a:p>
          <a:p>
            <a:pPr marL="927100">
              <a:lnSpc>
                <a:spcPct val="100000"/>
              </a:lnSpc>
              <a:spcBef>
                <a:spcPts val="1200"/>
              </a:spcBef>
              <a:tabLst>
                <a:tab pos="1459230" algn="l"/>
                <a:tab pos="2035175" algn="l"/>
                <a:tab pos="2734310" algn="l"/>
                <a:tab pos="3039745" algn="l"/>
                <a:tab pos="3303270" algn="l"/>
                <a:tab pos="4358005" algn="l"/>
                <a:tab pos="4716145" algn="l"/>
                <a:tab pos="5210175" algn="l"/>
                <a:tab pos="6231255" algn="l"/>
                <a:tab pos="6589395" algn="l"/>
                <a:tab pos="7673975" algn="l"/>
                <a:tab pos="8118475" algn="l"/>
              </a:tabLst>
            </a:pPr>
            <a:r>
              <a:rPr sz="2400" b="1" dirty="0">
                <a:cs typeface="Calibri" panose="020F0502020204030204"/>
              </a:rPr>
              <a:t>The</a:t>
            </a:r>
            <a:r>
              <a:rPr lang="en-US" sz="2400" b="1" dirty="0">
                <a:cs typeface="Calibri" panose="020F0502020204030204"/>
              </a:rPr>
              <a:t> </a:t>
            </a:r>
            <a:r>
              <a:rPr sz="2400" b="1" spc="-35" dirty="0">
                <a:cs typeface="Calibri" panose="020F0502020204030204"/>
              </a:rPr>
              <a:t>L</a:t>
            </a:r>
            <a:r>
              <a:rPr sz="2400" b="1" spc="-5" dirty="0">
                <a:cs typeface="Calibri" panose="020F0502020204030204"/>
              </a:rPr>
              <a:t>O</a:t>
            </a:r>
            <a:r>
              <a:rPr sz="2400" b="1" dirty="0">
                <a:cs typeface="Calibri" panose="020F0502020204030204"/>
              </a:rPr>
              <a:t>D</a:t>
            </a:r>
            <a:r>
              <a:rPr lang="en-US" sz="2400" b="1" dirty="0">
                <a:cs typeface="Calibri" panose="020F0502020204030204"/>
              </a:rPr>
              <a:t> </a:t>
            </a:r>
            <a:r>
              <a:rPr sz="2400" b="1" dirty="0">
                <a:cs typeface="Calibri" panose="020F0502020204030204"/>
              </a:rPr>
              <a:t>s</a:t>
            </a:r>
            <a:r>
              <a:rPr sz="2400" b="1" spc="-20" dirty="0">
                <a:cs typeface="Calibri" panose="020F0502020204030204"/>
              </a:rPr>
              <a:t>c</a:t>
            </a:r>
            <a:r>
              <a:rPr sz="2400" b="1" dirty="0">
                <a:cs typeface="Calibri" panose="020F0502020204030204"/>
              </a:rPr>
              <a:t>o</a:t>
            </a:r>
            <a:r>
              <a:rPr sz="2400" b="1" spc="-30" dirty="0">
                <a:cs typeface="Calibri" panose="020F0502020204030204"/>
              </a:rPr>
              <a:t>r</a:t>
            </a:r>
            <a:r>
              <a:rPr sz="2400" b="1" dirty="0">
                <a:cs typeface="Calibri" panose="020F0502020204030204"/>
              </a:rPr>
              <a:t>e</a:t>
            </a:r>
            <a:r>
              <a:rPr lang="en-US" sz="2400" b="1" dirty="0">
                <a:cs typeface="Calibri" panose="020F0502020204030204"/>
              </a:rPr>
              <a:t> </a:t>
            </a:r>
            <a:r>
              <a:rPr sz="2400" b="1" spc="-5" dirty="0">
                <a:cs typeface="Calibri" panose="020F0502020204030204"/>
              </a:rPr>
              <a:t>i</a:t>
            </a:r>
            <a:r>
              <a:rPr sz="2400" b="1" dirty="0">
                <a:cs typeface="Calibri" panose="020F0502020204030204"/>
              </a:rPr>
              <a:t>s</a:t>
            </a:r>
            <a:r>
              <a:rPr lang="en-US" sz="2400" b="1" dirty="0">
                <a:cs typeface="Calibri" panose="020F0502020204030204"/>
              </a:rPr>
              <a:t> </a:t>
            </a:r>
            <a:r>
              <a:rPr sz="2400" b="1" dirty="0">
                <a:cs typeface="Calibri" panose="020F0502020204030204"/>
              </a:rPr>
              <a:t>a</a:t>
            </a:r>
            <a:r>
              <a:rPr lang="en-US" sz="2400" b="1" dirty="0">
                <a:cs typeface="Calibri" panose="020F0502020204030204"/>
              </a:rPr>
              <a:t> </a:t>
            </a:r>
            <a:r>
              <a:rPr sz="2400" b="1" spc="-5" dirty="0">
                <a:cs typeface="Calibri" panose="020F0502020204030204"/>
              </a:rPr>
              <a:t>me</a:t>
            </a:r>
            <a:r>
              <a:rPr sz="2400" b="1" spc="-10" dirty="0">
                <a:cs typeface="Calibri" panose="020F0502020204030204"/>
              </a:rPr>
              <a:t>a</a:t>
            </a:r>
            <a:r>
              <a:rPr sz="2400" b="1" dirty="0">
                <a:cs typeface="Calibri" panose="020F0502020204030204"/>
              </a:rPr>
              <a:t>su</a:t>
            </a:r>
            <a:r>
              <a:rPr sz="2400" b="1" spc="-35" dirty="0">
                <a:cs typeface="Calibri" panose="020F0502020204030204"/>
              </a:rPr>
              <a:t>r</a:t>
            </a:r>
            <a:r>
              <a:rPr sz="2400" b="1" dirty="0">
                <a:cs typeface="Calibri" panose="020F0502020204030204"/>
              </a:rPr>
              <a:t>e of the </a:t>
            </a:r>
            <a:r>
              <a:rPr sz="2400" b="1" spc="-35" dirty="0">
                <a:cs typeface="Calibri" panose="020F0502020204030204"/>
              </a:rPr>
              <a:t>s</a:t>
            </a:r>
            <a:r>
              <a:rPr sz="2400" b="1" dirty="0">
                <a:cs typeface="Calibri" panose="020F0502020204030204"/>
              </a:rPr>
              <a:t>t</a:t>
            </a:r>
            <a:r>
              <a:rPr sz="2400" b="1" spc="-30" dirty="0">
                <a:cs typeface="Calibri" panose="020F0502020204030204"/>
              </a:rPr>
              <a:t>r</a:t>
            </a:r>
            <a:r>
              <a:rPr sz="2400" b="1" spc="-5" dirty="0">
                <a:cs typeface="Calibri" panose="020F0502020204030204"/>
              </a:rPr>
              <a:t>en</a:t>
            </a:r>
            <a:r>
              <a:rPr sz="2400" b="1" spc="-15" dirty="0">
                <a:cs typeface="Calibri" panose="020F0502020204030204"/>
              </a:rPr>
              <a:t>g</a:t>
            </a:r>
            <a:r>
              <a:rPr sz="2400" b="1" dirty="0">
                <a:cs typeface="Calibri" panose="020F0502020204030204"/>
              </a:rPr>
              <a:t>th of </a:t>
            </a:r>
            <a:r>
              <a:rPr sz="2400" b="1" spc="-15" dirty="0">
                <a:cs typeface="Calibri" panose="020F0502020204030204"/>
              </a:rPr>
              <a:t>e</a:t>
            </a:r>
            <a:r>
              <a:rPr sz="2400" b="1" spc="-5" dirty="0">
                <a:cs typeface="Calibri" panose="020F0502020204030204"/>
              </a:rPr>
              <a:t>vi</a:t>
            </a:r>
            <a:r>
              <a:rPr sz="2400" b="1" spc="-15" dirty="0">
                <a:cs typeface="Calibri" panose="020F0502020204030204"/>
              </a:rPr>
              <a:t>d</a:t>
            </a:r>
            <a:r>
              <a:rPr sz="2400" b="1" spc="-5" dirty="0">
                <a:cs typeface="Calibri" panose="020F0502020204030204"/>
              </a:rPr>
              <a:t>enc</a:t>
            </a:r>
            <a:r>
              <a:rPr sz="2400" b="1" dirty="0">
                <a:cs typeface="Calibri" panose="020F0502020204030204"/>
              </a:rPr>
              <a:t>e </a:t>
            </a:r>
            <a:r>
              <a:rPr sz="2400" b="1" spc="-35" dirty="0">
                <a:cs typeface="Calibri" panose="020F0502020204030204"/>
              </a:rPr>
              <a:t>f</a:t>
            </a:r>
            <a:r>
              <a:rPr sz="2400" b="1" dirty="0">
                <a:cs typeface="Calibri" panose="020F0502020204030204"/>
              </a:rPr>
              <a:t>or the </a:t>
            </a:r>
            <a:r>
              <a:rPr sz="2400" b="1" spc="-5" dirty="0">
                <a:cs typeface="Calibri" panose="020F0502020204030204"/>
              </a:rPr>
              <a:t>presence </a:t>
            </a:r>
            <a:r>
              <a:rPr sz="2400" b="1" dirty="0">
                <a:cs typeface="Calibri" panose="020F0502020204030204"/>
              </a:rPr>
              <a:t>of a </a:t>
            </a:r>
            <a:r>
              <a:rPr sz="2400" b="1" spc="-15" dirty="0">
                <a:cs typeface="Calibri" panose="020F0502020204030204"/>
              </a:rPr>
              <a:t>QTL at </a:t>
            </a:r>
            <a:r>
              <a:rPr sz="2400" b="1" dirty="0">
                <a:cs typeface="Calibri" panose="020F0502020204030204"/>
              </a:rPr>
              <a:t>a particular</a:t>
            </a:r>
            <a:r>
              <a:rPr sz="2400" b="1" spc="-35" dirty="0">
                <a:cs typeface="Calibri" panose="020F0502020204030204"/>
              </a:rPr>
              <a:t> </a:t>
            </a:r>
            <a:r>
              <a:rPr sz="2400" b="1" spc="-5" dirty="0">
                <a:cs typeface="Calibri" panose="020F0502020204030204"/>
              </a:rPr>
              <a:t>location.</a:t>
            </a:r>
            <a:endParaRPr sz="2400" b="1" spc="-5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6445" y="7353"/>
            <a:ext cx="9141554" cy="118936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48127" y="146304"/>
            <a:ext cx="210159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79164" y="146304"/>
            <a:ext cx="826008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34611" y="146304"/>
            <a:ext cx="5538216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002268" y="146304"/>
            <a:ext cx="784859" cy="822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79471" y="445388"/>
            <a:ext cx="1568450" cy="4470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85258" y="437515"/>
            <a:ext cx="4817745" cy="4554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81129" y="1538199"/>
            <a:ext cx="8630626" cy="52151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81129" y="1538199"/>
            <a:ext cx="2368143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solidFill>
                  <a:srgbClr val="003399"/>
                </a:solidFill>
                <a:latin typeface="Calibri" panose="020F0502020204030204"/>
                <a:cs typeface="Calibri" panose="020F0502020204030204"/>
              </a:rPr>
              <a:t>LOD</a:t>
            </a:r>
            <a:r>
              <a:rPr sz="2800" b="1" spc="-100" dirty="0">
                <a:solidFill>
                  <a:srgbClr val="003399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solidFill>
                  <a:srgbClr val="003399"/>
                </a:solidFill>
                <a:latin typeface="Calibri" panose="020F0502020204030204"/>
                <a:cs typeface="Calibri" panose="020F0502020204030204"/>
              </a:rPr>
              <a:t>curve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427" y="1412722"/>
            <a:ext cx="8153400" cy="51911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26445" y="7353"/>
            <a:ext cx="9141554" cy="1189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48127" y="146304"/>
            <a:ext cx="2101596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79164" y="146304"/>
            <a:ext cx="826008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002268" y="146304"/>
            <a:ext cx="784859" cy="822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79471" y="445388"/>
            <a:ext cx="1568450" cy="4470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85258" y="437515"/>
            <a:ext cx="4817745" cy="4554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00200" y="4086225"/>
            <a:ext cx="476250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10250" y="4314825"/>
            <a:ext cx="485775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95474" y="4200969"/>
            <a:ext cx="643255" cy="214629"/>
          </a:xfrm>
          <a:custGeom>
            <a:avLst/>
            <a:gdLst/>
            <a:ahLst/>
            <a:cxnLst/>
            <a:rect l="l" t="t" r="r" b="b"/>
            <a:pathLst>
              <a:path w="643255" h="214629">
                <a:moveTo>
                  <a:pt x="0" y="214312"/>
                </a:moveTo>
                <a:lnTo>
                  <a:pt x="642937" y="214312"/>
                </a:lnTo>
                <a:lnTo>
                  <a:pt x="642937" y="0"/>
                </a:lnTo>
                <a:lnTo>
                  <a:pt x="0" y="0"/>
                </a:lnTo>
                <a:lnTo>
                  <a:pt x="0" y="21431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70878" y="4443031"/>
            <a:ext cx="643255" cy="214629"/>
          </a:xfrm>
          <a:custGeom>
            <a:avLst/>
            <a:gdLst/>
            <a:ahLst/>
            <a:cxnLst/>
            <a:rect l="l" t="t" r="r" b="b"/>
            <a:pathLst>
              <a:path w="643254" h="214629">
                <a:moveTo>
                  <a:pt x="0" y="214312"/>
                </a:moveTo>
                <a:lnTo>
                  <a:pt x="642937" y="214312"/>
                </a:lnTo>
                <a:lnTo>
                  <a:pt x="642937" y="0"/>
                </a:lnTo>
                <a:lnTo>
                  <a:pt x="0" y="0"/>
                </a:lnTo>
                <a:lnTo>
                  <a:pt x="0" y="21431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1867" y="1107580"/>
            <a:ext cx="4944532" cy="3072059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456565" indent="-456565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56565" algn="l"/>
                <a:tab pos="457200" algn="l"/>
              </a:tabLst>
            </a:pPr>
            <a:r>
              <a:rPr sz="2200" b="1" spc="-5" dirty="0">
                <a:cs typeface="Calibri" panose="020F0502020204030204"/>
              </a:rPr>
              <a:t>Monogenic </a:t>
            </a:r>
            <a:r>
              <a:rPr sz="2200" b="1" dirty="0">
                <a:cs typeface="Calibri" panose="020F0502020204030204"/>
              </a:rPr>
              <a:t>or</a:t>
            </a:r>
            <a:r>
              <a:rPr sz="2200" b="1" spc="-30" dirty="0">
                <a:cs typeface="Calibri" panose="020F0502020204030204"/>
              </a:rPr>
              <a:t> </a:t>
            </a:r>
            <a:r>
              <a:rPr sz="2200" b="1" spc="-10" dirty="0">
                <a:cs typeface="Calibri" panose="020F0502020204030204"/>
              </a:rPr>
              <a:t>oligogenic</a:t>
            </a:r>
            <a:endParaRPr sz="2200" dirty="0">
              <a:cs typeface="Calibri" panose="020F0502020204030204"/>
            </a:endParaRPr>
          </a:p>
          <a:p>
            <a:pPr marL="456565" indent="-45656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56565" algn="l"/>
                <a:tab pos="457200" algn="l"/>
              </a:tabLst>
            </a:pPr>
            <a:r>
              <a:rPr sz="2200" b="1" spc="-10" dirty="0">
                <a:cs typeface="Calibri" panose="020F0502020204030204"/>
              </a:rPr>
              <a:t>Discreet </a:t>
            </a:r>
            <a:r>
              <a:rPr sz="2200" b="1" dirty="0">
                <a:cs typeface="Calibri" panose="020F0502020204030204"/>
              </a:rPr>
              <a:t>phenotypic</a:t>
            </a:r>
            <a:r>
              <a:rPr sz="2200" b="1" spc="-40" dirty="0">
                <a:cs typeface="Calibri" panose="020F0502020204030204"/>
              </a:rPr>
              <a:t> </a:t>
            </a:r>
            <a:r>
              <a:rPr sz="2200" b="1" spc="-5" dirty="0">
                <a:cs typeface="Calibri" panose="020F0502020204030204"/>
              </a:rPr>
              <a:t>classes</a:t>
            </a:r>
            <a:endParaRPr sz="2200" dirty="0">
              <a:cs typeface="Calibri" panose="020F0502020204030204"/>
            </a:endParaRPr>
          </a:p>
          <a:p>
            <a:pPr marL="457200">
              <a:lnSpc>
                <a:spcPct val="100000"/>
              </a:lnSpc>
              <a:spcBef>
                <a:spcPts val="5"/>
              </a:spcBef>
            </a:pPr>
            <a:r>
              <a:rPr sz="2200" b="1" dirty="0">
                <a:cs typeface="Calibri" panose="020F0502020204030204"/>
              </a:rPr>
              <a:t>(nominal</a:t>
            </a:r>
            <a:r>
              <a:rPr sz="2200" b="1" spc="-40" dirty="0">
                <a:cs typeface="Calibri" panose="020F0502020204030204"/>
              </a:rPr>
              <a:t> </a:t>
            </a:r>
            <a:r>
              <a:rPr sz="2200" b="1" spc="-5" dirty="0">
                <a:cs typeface="Calibri" panose="020F0502020204030204"/>
              </a:rPr>
              <a:t>scale).</a:t>
            </a:r>
            <a:endParaRPr sz="2200" dirty="0">
              <a:cs typeface="Calibri" panose="020F0502020204030204"/>
            </a:endParaRPr>
          </a:p>
          <a:p>
            <a:pPr marL="456565" marR="5080" indent="-456565">
              <a:lnSpc>
                <a:spcPct val="100000"/>
              </a:lnSpc>
              <a:spcBef>
                <a:spcPts val="480"/>
              </a:spcBef>
              <a:buAutoNum type="arabicPeriod" startAt="3"/>
              <a:tabLst>
                <a:tab pos="456565" algn="l"/>
                <a:tab pos="457200" algn="l"/>
              </a:tabLst>
            </a:pPr>
            <a:r>
              <a:rPr sz="2200" b="1" spc="-20" dirty="0">
                <a:cs typeface="Calibri" panose="020F0502020204030204"/>
              </a:rPr>
              <a:t>Typically, </a:t>
            </a:r>
            <a:r>
              <a:rPr sz="2200" b="1" spc="-10" dirty="0">
                <a:cs typeface="Calibri" panose="020F0502020204030204"/>
              </a:rPr>
              <a:t>environmental effect </a:t>
            </a:r>
            <a:r>
              <a:rPr sz="2200" b="1" dirty="0">
                <a:cs typeface="Calibri" panose="020F0502020204030204"/>
              </a:rPr>
              <a:t>on </a:t>
            </a:r>
            <a:r>
              <a:rPr sz="2200" b="1" spc="-15" dirty="0">
                <a:cs typeface="Calibri" panose="020F0502020204030204"/>
              </a:rPr>
              <a:t>trait </a:t>
            </a:r>
            <a:r>
              <a:rPr sz="2200" b="1" spc="-10" dirty="0">
                <a:cs typeface="Calibri" panose="020F0502020204030204"/>
              </a:rPr>
              <a:t>expression </a:t>
            </a:r>
            <a:r>
              <a:rPr sz="2200" b="1" dirty="0">
                <a:cs typeface="Calibri" panose="020F0502020204030204"/>
              </a:rPr>
              <a:t>is </a:t>
            </a:r>
            <a:r>
              <a:rPr sz="2200" b="1" spc="-5" dirty="0">
                <a:cs typeface="Calibri" panose="020F0502020204030204"/>
              </a:rPr>
              <a:t>absent </a:t>
            </a:r>
            <a:r>
              <a:rPr sz="2200" b="1" dirty="0">
                <a:cs typeface="Calibri" panose="020F0502020204030204"/>
              </a:rPr>
              <a:t>or</a:t>
            </a:r>
            <a:r>
              <a:rPr sz="2200" b="1" spc="-20" dirty="0">
                <a:cs typeface="Calibri" panose="020F0502020204030204"/>
              </a:rPr>
              <a:t> </a:t>
            </a:r>
            <a:r>
              <a:rPr sz="2200" b="1" dirty="0">
                <a:cs typeface="Calibri" panose="020F0502020204030204"/>
              </a:rPr>
              <a:t>low</a:t>
            </a:r>
            <a:endParaRPr sz="2200" dirty="0">
              <a:cs typeface="Calibri" panose="020F0502020204030204"/>
            </a:endParaRPr>
          </a:p>
          <a:p>
            <a:pPr marL="456565" indent="-456565">
              <a:lnSpc>
                <a:spcPct val="100000"/>
              </a:lnSpc>
              <a:spcBef>
                <a:spcPts val="480"/>
              </a:spcBef>
              <a:buAutoNum type="arabicPeriod" startAt="3"/>
              <a:tabLst>
                <a:tab pos="456565" algn="l"/>
                <a:tab pos="457200" algn="l"/>
              </a:tabLst>
            </a:pPr>
            <a:r>
              <a:rPr sz="2200" b="1" spc="-5" dirty="0">
                <a:cs typeface="Calibri" panose="020F0502020204030204"/>
              </a:rPr>
              <a:t>Discontinuous </a:t>
            </a:r>
            <a:r>
              <a:rPr sz="2200" b="1" spc="-10" dirty="0">
                <a:cs typeface="Calibri" panose="020F0502020204030204"/>
              </a:rPr>
              <a:t>variation</a:t>
            </a:r>
            <a:endParaRPr sz="2200" dirty="0">
              <a:cs typeface="Calibri" panose="020F0502020204030204"/>
            </a:endParaRPr>
          </a:p>
          <a:p>
            <a:pPr marL="456565" indent="-456565">
              <a:lnSpc>
                <a:spcPct val="100000"/>
              </a:lnSpc>
              <a:spcBef>
                <a:spcPts val="480"/>
              </a:spcBef>
              <a:buAutoNum type="arabicPeriod" startAt="3"/>
              <a:tabLst>
                <a:tab pos="456565" algn="l"/>
                <a:tab pos="457200" algn="l"/>
              </a:tabLst>
            </a:pPr>
            <a:r>
              <a:rPr sz="2200" b="1" spc="-5" dirty="0">
                <a:cs typeface="Calibri" panose="020F0502020204030204"/>
              </a:rPr>
              <a:t>Genes </a:t>
            </a:r>
            <a:r>
              <a:rPr sz="2200" b="1" spc="-15" dirty="0">
                <a:cs typeface="Calibri" panose="020F0502020204030204"/>
              </a:rPr>
              <a:t>have large</a:t>
            </a:r>
            <a:r>
              <a:rPr sz="2200" b="1" dirty="0">
                <a:cs typeface="Calibri" panose="020F0502020204030204"/>
              </a:rPr>
              <a:t> </a:t>
            </a:r>
            <a:r>
              <a:rPr sz="2200" b="1" spc="-10" dirty="0">
                <a:cs typeface="Calibri" panose="020F0502020204030204"/>
              </a:rPr>
              <a:t>effect</a:t>
            </a:r>
            <a:endParaRPr sz="2200" dirty="0">
              <a:cs typeface="Calibri" panose="020F0502020204030204"/>
            </a:endParaRPr>
          </a:p>
          <a:p>
            <a:pPr marL="456565" marR="852805" indent="-456565">
              <a:lnSpc>
                <a:spcPct val="120000"/>
              </a:lnSpc>
              <a:buAutoNum type="arabicPeriod" startAt="3"/>
              <a:tabLst>
                <a:tab pos="456565" algn="l"/>
                <a:tab pos="457200" algn="l"/>
              </a:tabLst>
            </a:pPr>
            <a:r>
              <a:rPr sz="2200" b="1" dirty="0">
                <a:cs typeface="Calibri" panose="020F0502020204030204"/>
              </a:rPr>
              <a:t>Mapped as </a:t>
            </a:r>
            <a:r>
              <a:rPr sz="2200" b="1" spc="-5" dirty="0">
                <a:cs typeface="Calibri" panose="020F0502020204030204"/>
              </a:rPr>
              <a:t>visible</a:t>
            </a:r>
            <a:r>
              <a:rPr sz="2200" b="1" spc="-85" dirty="0">
                <a:cs typeface="Calibri" panose="020F0502020204030204"/>
              </a:rPr>
              <a:t> </a:t>
            </a:r>
            <a:r>
              <a:rPr sz="2200" b="1" spc="-15" dirty="0">
                <a:cs typeface="Calibri" panose="020F0502020204030204"/>
              </a:rPr>
              <a:t>marker</a:t>
            </a:r>
            <a:endParaRPr sz="2200" dirty="0"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01284" y="4671097"/>
            <a:ext cx="3125724" cy="192023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41867" y="501652"/>
            <a:ext cx="4269105" cy="518731"/>
          </a:xfrm>
          <a:prstGeom prst="rect">
            <a:avLst/>
          </a:prstGeom>
          <a:solidFill>
            <a:srgbClr val="FBD4B5"/>
          </a:solidFill>
          <a:ln w="9144">
            <a:solidFill>
              <a:srgbClr val="385D89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0805" algn="ctr">
              <a:lnSpc>
                <a:spcPct val="100000"/>
              </a:lnSpc>
              <a:spcBef>
                <a:spcPts val="205"/>
              </a:spcBef>
            </a:pPr>
            <a:r>
              <a:rPr sz="3200" b="1" spc="-10" dirty="0">
                <a:solidFill>
                  <a:srgbClr val="943735"/>
                </a:solidFill>
                <a:latin typeface="Calibri" panose="020F0502020204030204"/>
                <a:cs typeface="Calibri" panose="020F0502020204030204"/>
              </a:rPr>
              <a:t>Qualitative</a:t>
            </a:r>
            <a:r>
              <a:rPr sz="3200" b="1" spc="15" dirty="0">
                <a:solidFill>
                  <a:srgbClr val="94373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943735"/>
                </a:solidFill>
                <a:latin typeface="Calibri" panose="020F0502020204030204"/>
                <a:cs typeface="Calibri" panose="020F0502020204030204"/>
              </a:rPr>
              <a:t>traits</a:t>
            </a:r>
            <a:endParaRPr sz="3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70134" y="364066"/>
            <a:ext cx="4834594" cy="518731"/>
          </a:xfrm>
          <a:prstGeom prst="rect">
            <a:avLst/>
          </a:prstGeom>
          <a:solidFill>
            <a:srgbClr val="FBD4B5"/>
          </a:solidFill>
          <a:ln w="9144">
            <a:solidFill>
              <a:srgbClr val="385D89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2075" algn="ctr">
              <a:lnSpc>
                <a:spcPct val="100000"/>
              </a:lnSpc>
              <a:spcBef>
                <a:spcPts val="205"/>
              </a:spcBef>
            </a:pPr>
            <a:r>
              <a:rPr sz="3200" b="1" spc="-15" dirty="0">
                <a:solidFill>
                  <a:srgbClr val="943735"/>
                </a:solidFill>
                <a:latin typeface="Calibri" panose="020F0502020204030204"/>
                <a:cs typeface="Calibri" panose="020F0502020204030204"/>
              </a:rPr>
              <a:t>Quantitative</a:t>
            </a:r>
            <a:r>
              <a:rPr sz="3200" b="1" spc="25" dirty="0">
                <a:solidFill>
                  <a:srgbClr val="94373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solidFill>
                  <a:srgbClr val="943735"/>
                </a:solidFill>
                <a:latin typeface="Calibri" panose="020F0502020204030204"/>
                <a:cs typeface="Calibri" panose="020F0502020204030204"/>
              </a:rPr>
              <a:t>traits</a:t>
            </a:r>
            <a:endParaRPr sz="3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98564" y="4800600"/>
            <a:ext cx="3183636" cy="1737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570133" y="895987"/>
            <a:ext cx="5207000" cy="5672706"/>
          </a:xfrm>
          <a:prstGeom prst="rect">
            <a:avLst/>
          </a:prstGeom>
          <a:ln w="9144">
            <a:solidFill>
              <a:srgbClr val="385D89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549275" indent="-457200">
              <a:lnSpc>
                <a:spcPct val="100000"/>
              </a:lnSpc>
              <a:spcBef>
                <a:spcPts val="235"/>
              </a:spcBef>
              <a:buAutoNum type="arabicPeriod"/>
              <a:tabLst>
                <a:tab pos="549275" algn="l"/>
                <a:tab pos="549910" algn="l"/>
              </a:tabLst>
            </a:pPr>
            <a:r>
              <a:rPr sz="2200" b="1" spc="-10" dirty="0">
                <a:latin typeface="Calibri" panose="020F0502020204030204"/>
                <a:cs typeface="Calibri" panose="020F0502020204030204"/>
              </a:rPr>
              <a:t>Polygenic (quantitative </a:t>
            </a:r>
            <a:r>
              <a:rPr sz="2200" b="1" spc="-15" dirty="0">
                <a:latin typeface="Calibri" panose="020F0502020204030204"/>
                <a:cs typeface="Calibri" panose="020F0502020204030204"/>
              </a:rPr>
              <a:t>trait</a:t>
            </a:r>
            <a:r>
              <a:rPr sz="2200" b="1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b="1" dirty="0">
                <a:latin typeface="Calibri" panose="020F0502020204030204"/>
                <a:cs typeface="Calibri" panose="020F0502020204030204"/>
              </a:rPr>
              <a:t>loci)</a:t>
            </a:r>
            <a:endParaRPr sz="2200" dirty="0">
              <a:latin typeface="Calibri" panose="020F0502020204030204"/>
              <a:cs typeface="Calibri" panose="020F0502020204030204"/>
            </a:endParaRPr>
          </a:p>
          <a:p>
            <a:pPr marL="549275" indent="-4572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49275" algn="l"/>
                <a:tab pos="549910" algn="l"/>
              </a:tabLst>
            </a:pPr>
            <a:r>
              <a:rPr sz="2200" b="1" spc="-5" dirty="0">
                <a:latin typeface="Calibri" panose="020F0502020204030204"/>
                <a:cs typeface="Calibri" panose="020F0502020204030204"/>
              </a:rPr>
              <a:t>Continuum </a:t>
            </a:r>
            <a:r>
              <a:rPr sz="2200" b="1" dirty="0">
                <a:latin typeface="Calibri" panose="020F0502020204030204"/>
                <a:cs typeface="Calibri" panose="020F0502020204030204"/>
              </a:rPr>
              <a:t>of </a:t>
            </a:r>
            <a:r>
              <a:rPr sz="2200" b="1" spc="-5" dirty="0">
                <a:latin typeface="Calibri" panose="020F0502020204030204"/>
                <a:cs typeface="Calibri" panose="020F0502020204030204"/>
              </a:rPr>
              <a:t>measures</a:t>
            </a:r>
            <a:r>
              <a:rPr sz="22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latin typeface="Calibri" panose="020F0502020204030204"/>
                <a:cs typeface="Calibri" panose="020F0502020204030204"/>
              </a:rPr>
              <a:t>(interval</a:t>
            </a:r>
            <a:endParaRPr sz="2200" dirty="0">
              <a:latin typeface="Calibri" panose="020F0502020204030204"/>
              <a:cs typeface="Calibri" panose="020F0502020204030204"/>
            </a:endParaRPr>
          </a:p>
          <a:p>
            <a:pPr marL="549275">
              <a:lnSpc>
                <a:spcPct val="100000"/>
              </a:lnSpc>
            </a:pPr>
            <a:r>
              <a:rPr sz="2200" b="1" spc="-5" dirty="0">
                <a:latin typeface="Calibri" panose="020F0502020204030204"/>
                <a:cs typeface="Calibri" panose="020F0502020204030204"/>
              </a:rPr>
              <a:t>scale).</a:t>
            </a:r>
            <a:endParaRPr sz="2200" dirty="0">
              <a:latin typeface="Calibri" panose="020F0502020204030204"/>
              <a:cs typeface="Calibri" panose="020F0502020204030204"/>
            </a:endParaRPr>
          </a:p>
          <a:p>
            <a:pPr marL="549275" marR="460375" indent="-457200">
              <a:lnSpc>
                <a:spcPct val="100000"/>
              </a:lnSpc>
              <a:spcBef>
                <a:spcPts val="480"/>
              </a:spcBef>
              <a:buAutoNum type="arabicPeriod" startAt="3"/>
              <a:tabLst>
                <a:tab pos="549275" algn="l"/>
                <a:tab pos="549910" algn="l"/>
              </a:tabLst>
            </a:pPr>
            <a:r>
              <a:rPr sz="2200" b="1" spc="-35" dirty="0">
                <a:latin typeface="Calibri" panose="020F0502020204030204"/>
                <a:cs typeface="Calibri" panose="020F0502020204030204"/>
              </a:rPr>
              <a:t>Trait </a:t>
            </a:r>
            <a:r>
              <a:rPr sz="2200" b="1" spc="-10" dirty="0">
                <a:latin typeface="Calibri" panose="020F0502020204030204"/>
                <a:cs typeface="Calibri" panose="020F0502020204030204"/>
              </a:rPr>
              <a:t>expression </a:t>
            </a:r>
            <a:r>
              <a:rPr sz="2200" b="1" spc="-15" dirty="0">
                <a:latin typeface="Calibri" panose="020F0502020204030204"/>
                <a:cs typeface="Calibri" panose="020F0502020204030204"/>
              </a:rPr>
              <a:t>may </a:t>
            </a:r>
            <a:r>
              <a:rPr sz="2200" b="1" dirty="0">
                <a:latin typeface="Calibri" panose="020F0502020204030204"/>
                <a:cs typeface="Calibri" panose="020F0502020204030204"/>
              </a:rPr>
              <a:t>show </a:t>
            </a:r>
            <a:r>
              <a:rPr sz="2200" b="1" spc="-5" dirty="0">
                <a:latin typeface="Calibri" panose="020F0502020204030204"/>
                <a:cs typeface="Calibri" panose="020F0502020204030204"/>
              </a:rPr>
              <a:t>profound </a:t>
            </a:r>
            <a:r>
              <a:rPr sz="2200" b="1" spc="-10" dirty="0">
                <a:latin typeface="Calibri" panose="020F0502020204030204"/>
                <a:cs typeface="Calibri" panose="020F0502020204030204"/>
              </a:rPr>
              <a:t>environmental</a:t>
            </a:r>
            <a:r>
              <a:rPr sz="22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5" dirty="0">
                <a:latin typeface="Calibri" panose="020F0502020204030204"/>
                <a:cs typeface="Calibri" panose="020F0502020204030204"/>
              </a:rPr>
              <a:t>effect</a:t>
            </a:r>
            <a:endParaRPr sz="2200" dirty="0">
              <a:latin typeface="Calibri" panose="020F0502020204030204"/>
              <a:cs typeface="Calibri" panose="020F0502020204030204"/>
            </a:endParaRPr>
          </a:p>
          <a:p>
            <a:pPr marL="549275" indent="-457200">
              <a:lnSpc>
                <a:spcPct val="100000"/>
              </a:lnSpc>
              <a:spcBef>
                <a:spcPts val="480"/>
              </a:spcBef>
              <a:buAutoNum type="arabicPeriod" startAt="3"/>
              <a:tabLst>
                <a:tab pos="549275" algn="l"/>
                <a:tab pos="549910" algn="l"/>
              </a:tabLst>
            </a:pPr>
            <a:r>
              <a:rPr sz="2200" b="1" spc="-5" dirty="0">
                <a:latin typeface="Calibri" panose="020F0502020204030204"/>
                <a:cs typeface="Calibri" panose="020F0502020204030204"/>
              </a:rPr>
              <a:t>Continuous </a:t>
            </a:r>
            <a:r>
              <a:rPr sz="2200" b="1" spc="-10" dirty="0">
                <a:latin typeface="Calibri" panose="020F0502020204030204"/>
                <a:cs typeface="Calibri" panose="020F0502020204030204"/>
              </a:rPr>
              <a:t>variation</a:t>
            </a:r>
            <a:endParaRPr sz="2200" dirty="0">
              <a:latin typeface="Calibri" panose="020F0502020204030204"/>
              <a:cs typeface="Calibri" panose="020F0502020204030204"/>
            </a:endParaRPr>
          </a:p>
          <a:p>
            <a:pPr marL="549275" indent="-457200">
              <a:lnSpc>
                <a:spcPct val="100000"/>
              </a:lnSpc>
              <a:spcBef>
                <a:spcPts val="485"/>
              </a:spcBef>
              <a:buAutoNum type="arabicPeriod" startAt="3"/>
              <a:tabLst>
                <a:tab pos="549275" algn="l"/>
                <a:tab pos="549910" algn="l"/>
              </a:tabLst>
            </a:pPr>
            <a:r>
              <a:rPr sz="2200" b="1" spc="-5" dirty="0">
                <a:latin typeface="Calibri" panose="020F0502020204030204"/>
                <a:cs typeface="Calibri" panose="020F0502020204030204"/>
              </a:rPr>
              <a:t>Genes </a:t>
            </a:r>
            <a:r>
              <a:rPr sz="2200" b="1" spc="-15" dirty="0">
                <a:latin typeface="Calibri" panose="020F0502020204030204"/>
                <a:cs typeface="Calibri" panose="020F0502020204030204"/>
              </a:rPr>
              <a:t>have </a:t>
            </a:r>
            <a:r>
              <a:rPr sz="2200" b="1" spc="-5" dirty="0">
                <a:latin typeface="Calibri" panose="020F0502020204030204"/>
                <a:cs typeface="Calibri" panose="020F0502020204030204"/>
              </a:rPr>
              <a:t>smaller</a:t>
            </a:r>
            <a:r>
              <a:rPr sz="2200" b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latin typeface="Calibri" panose="020F0502020204030204"/>
                <a:cs typeface="Calibri" panose="020F0502020204030204"/>
              </a:rPr>
              <a:t>effects</a:t>
            </a:r>
            <a:endParaRPr sz="2200" dirty="0">
              <a:latin typeface="Calibri" panose="020F0502020204030204"/>
              <a:cs typeface="Calibri" panose="020F0502020204030204"/>
            </a:endParaRPr>
          </a:p>
          <a:p>
            <a:pPr marL="549275" indent="-457200">
              <a:lnSpc>
                <a:spcPct val="100000"/>
              </a:lnSpc>
              <a:spcBef>
                <a:spcPts val="480"/>
              </a:spcBef>
              <a:buAutoNum type="arabicPeriod" startAt="3"/>
              <a:tabLst>
                <a:tab pos="549275" algn="l"/>
                <a:tab pos="549910" algn="l"/>
              </a:tabLst>
            </a:pPr>
            <a:r>
              <a:rPr sz="2200" b="1" spc="-5" dirty="0">
                <a:latin typeface="Calibri" panose="020F0502020204030204"/>
                <a:cs typeface="Calibri" panose="020F0502020204030204"/>
              </a:rPr>
              <a:t>Mapping </a:t>
            </a:r>
            <a:r>
              <a:rPr sz="2200" b="1" spc="-10" dirty="0">
                <a:latin typeface="Calibri" panose="020F0502020204030204"/>
                <a:cs typeface="Calibri" panose="020F0502020204030204"/>
              </a:rPr>
              <a:t>requires </a:t>
            </a:r>
            <a:r>
              <a:rPr sz="2200" b="1" spc="-15" dirty="0">
                <a:latin typeface="Calibri" panose="020F0502020204030204"/>
                <a:cs typeface="Calibri" panose="020F0502020204030204"/>
              </a:rPr>
              <a:t>QTL</a:t>
            </a:r>
            <a:r>
              <a:rPr sz="220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latin typeface="Calibri" panose="020F0502020204030204"/>
                <a:cs typeface="Calibri" panose="020F0502020204030204"/>
              </a:rPr>
              <a:t>analysis</a:t>
            </a:r>
            <a:endParaRPr sz="2200" dirty="0">
              <a:latin typeface="Calibri" panose="020F0502020204030204"/>
              <a:cs typeface="Calibri" panose="020F0502020204030204"/>
            </a:endParaRPr>
          </a:p>
          <a:p>
            <a:pPr marR="142875" algn="ctr">
              <a:lnSpc>
                <a:spcPct val="100000"/>
              </a:lnSpc>
              <a:spcBef>
                <a:spcPts val="1265"/>
              </a:spcBef>
            </a:pPr>
            <a:r>
              <a:rPr lang="en-US" sz="2200" b="1" dirty="0" err="1">
                <a:solidFill>
                  <a:srgbClr val="943735"/>
                </a:solidFill>
                <a:latin typeface="Calibri" panose="020F0502020204030204"/>
                <a:cs typeface="Calibri" panose="020F0502020204030204"/>
              </a:rPr>
              <a:t>Ex</a:t>
            </a:r>
            <a:r>
              <a:rPr sz="2200" b="1" dirty="0" err="1">
                <a:latin typeface="Calibri" panose="020F0502020204030204"/>
                <a:cs typeface="Calibri" panose="020F0502020204030204"/>
              </a:rPr>
              <a:t>Fruit</a:t>
            </a:r>
            <a:r>
              <a:rPr sz="2200" b="1" dirty="0">
                <a:latin typeface="Calibri" panose="020F0502020204030204"/>
                <a:cs typeface="Calibri" panose="020F0502020204030204"/>
              </a:rPr>
              <a:t> shape: a </a:t>
            </a:r>
            <a:r>
              <a:rPr sz="2200" b="1" spc="-10" dirty="0">
                <a:latin typeface="Calibri" panose="020F0502020204030204"/>
                <a:cs typeface="Calibri" panose="020F0502020204030204"/>
              </a:rPr>
              <a:t>quantitative</a:t>
            </a:r>
            <a:r>
              <a:rPr sz="2200" b="1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10" dirty="0">
                <a:latin typeface="Calibri" panose="020F0502020204030204"/>
                <a:cs typeface="Calibri" panose="020F0502020204030204"/>
              </a:rPr>
              <a:t>trait</a:t>
            </a:r>
            <a:endParaRPr sz="22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 dirty="0">
              <a:latin typeface="Times New Roman" panose="02020603050405020304"/>
              <a:cs typeface="Times New Roman" panose="02020603050405020304"/>
            </a:endParaRPr>
          </a:p>
          <a:p>
            <a:pPr marR="133350" algn="r">
              <a:lnSpc>
                <a:spcPts val="1195"/>
              </a:lnSpc>
            </a:pPr>
            <a:r>
              <a:rPr sz="1000" spc="-5" dirty="0">
                <a:latin typeface="Calibri" panose="020F0502020204030204"/>
                <a:cs typeface="Calibri" panose="020F0502020204030204"/>
              </a:rPr>
              <a:t>cubocub</a:t>
            </a:r>
            <a:r>
              <a:rPr sz="1000" spc="-10" dirty="0">
                <a:latin typeface="Calibri" panose="020F0502020204030204"/>
                <a:cs typeface="Calibri" panose="020F0502020204030204"/>
              </a:rPr>
              <a:t>e.com</a:t>
            </a:r>
            <a:endParaRPr sz="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68875" y="6562445"/>
            <a:ext cx="911860" cy="165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 panose="020F0502020204030204"/>
                <a:cs typeface="Calibri" panose="020F0502020204030204"/>
                <a:hlinkClick r:id="rId3"/>
              </a:rPr>
              <a:t>www.nature.com</a:t>
            </a:r>
            <a:endParaRPr sz="10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1867" y="524933"/>
            <a:ext cx="11108266" cy="325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Limitations:</a:t>
            </a:r>
            <a:endParaRPr lang="en-US" sz="3200" b="1" dirty="0"/>
          </a:p>
          <a:p>
            <a:pPr marL="469900" indent="-4572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900" algn="l"/>
                <a:tab pos="469900" algn="l"/>
              </a:tabLst>
            </a:pPr>
            <a:r>
              <a:rPr lang="en-US" sz="3200" spc="-5" dirty="0">
                <a:cs typeface="Calibri" panose="020F0502020204030204"/>
              </a:rPr>
              <a:t>Location </a:t>
            </a:r>
            <a:r>
              <a:rPr lang="en-US" sz="3200" dirty="0">
                <a:cs typeface="Calibri" panose="020F0502020204030204"/>
              </a:rPr>
              <a:t>and </a:t>
            </a:r>
            <a:r>
              <a:rPr lang="en-US" sz="3200" spc="-10" dirty="0">
                <a:cs typeface="Calibri" panose="020F0502020204030204"/>
              </a:rPr>
              <a:t>effects </a:t>
            </a:r>
            <a:r>
              <a:rPr lang="en-US" sz="3200" dirty="0">
                <a:cs typeface="Calibri" panose="020F0502020204030204"/>
              </a:rPr>
              <a:t>of</a:t>
            </a:r>
            <a:r>
              <a:rPr lang="en-US" sz="3200" spc="-45" dirty="0">
                <a:cs typeface="Calibri" panose="020F0502020204030204"/>
              </a:rPr>
              <a:t> </a:t>
            </a:r>
            <a:r>
              <a:rPr lang="en-US" sz="3200" spc="-10" dirty="0">
                <a:cs typeface="Calibri" panose="020F0502020204030204"/>
              </a:rPr>
              <a:t>detected</a:t>
            </a:r>
            <a:r>
              <a:rPr lang="en-US" sz="3200" dirty="0">
                <a:cs typeface="Calibri" panose="020F0502020204030204"/>
              </a:rPr>
              <a:t> </a:t>
            </a:r>
            <a:r>
              <a:rPr lang="en-US" sz="3200" spc="-10" dirty="0">
                <a:cs typeface="Calibri" panose="020F0502020204030204"/>
              </a:rPr>
              <a:t>QTLs </a:t>
            </a:r>
            <a:r>
              <a:rPr lang="en-US" sz="3200" spc="-15" dirty="0">
                <a:cs typeface="Calibri" panose="020F0502020204030204"/>
              </a:rPr>
              <a:t>are</a:t>
            </a:r>
            <a:r>
              <a:rPr lang="en-US" sz="3200" spc="-20" dirty="0">
                <a:cs typeface="Calibri" panose="020F0502020204030204"/>
              </a:rPr>
              <a:t> </a:t>
            </a:r>
            <a:r>
              <a:rPr lang="en-US" sz="3200" spc="-5" dirty="0">
                <a:cs typeface="Calibri" panose="020F0502020204030204"/>
              </a:rPr>
              <a:t>confounded</a:t>
            </a:r>
            <a:endParaRPr lang="en-US" sz="3200" dirty="0">
              <a:cs typeface="Calibri" panose="020F0502020204030204"/>
            </a:endParaRPr>
          </a:p>
          <a:p>
            <a:pPr marL="469900" marR="98425" indent="-457200">
              <a:lnSpc>
                <a:spcPct val="100000"/>
              </a:lnSpc>
              <a:spcBef>
                <a:spcPts val="485"/>
              </a:spcBef>
              <a:buAutoNum type="arabicPeriod" startAt="2"/>
              <a:tabLst>
                <a:tab pos="469900" algn="l"/>
                <a:tab pos="469900" algn="l"/>
              </a:tabLst>
            </a:pPr>
            <a:r>
              <a:rPr lang="en-US" sz="3200" spc="-15" dirty="0">
                <a:cs typeface="Calibri" panose="020F0502020204030204"/>
              </a:rPr>
              <a:t>QTL </a:t>
            </a:r>
            <a:r>
              <a:rPr lang="en-US" sz="3200" dirty="0">
                <a:cs typeface="Calibri" panose="020F0502020204030204"/>
              </a:rPr>
              <a:t>positions </a:t>
            </a:r>
            <a:r>
              <a:rPr lang="en-US" sz="3200" spc="-5" dirty="0">
                <a:cs typeface="Calibri" panose="020F0502020204030204"/>
              </a:rPr>
              <a:t>not precisely  </a:t>
            </a:r>
            <a:r>
              <a:rPr lang="en-US" sz="3200" spc="-10" dirty="0">
                <a:cs typeface="Calibri" panose="020F0502020204030204"/>
              </a:rPr>
              <a:t>detected</a:t>
            </a:r>
            <a:endParaRPr lang="en-US" sz="3200" dirty="0">
              <a:cs typeface="Calibri" panose="020F0502020204030204"/>
            </a:endParaRPr>
          </a:p>
          <a:p>
            <a:pPr marL="469900" marR="164465" indent="-457200">
              <a:lnSpc>
                <a:spcPct val="100000"/>
              </a:lnSpc>
              <a:spcBef>
                <a:spcPts val="480"/>
              </a:spcBef>
              <a:buAutoNum type="arabicPeriod" startAt="2"/>
              <a:tabLst>
                <a:tab pos="469900" algn="l"/>
                <a:tab pos="469900" algn="l"/>
              </a:tabLst>
            </a:pPr>
            <a:r>
              <a:rPr lang="en-US" sz="3200" spc="-10" dirty="0">
                <a:cs typeface="Calibri" panose="020F0502020204030204"/>
              </a:rPr>
              <a:t>Power </a:t>
            </a:r>
            <a:r>
              <a:rPr lang="en-US" sz="3200" spc="-15" dirty="0">
                <a:cs typeface="Calibri" panose="020F0502020204030204"/>
              </a:rPr>
              <a:t>to </a:t>
            </a:r>
            <a:r>
              <a:rPr lang="en-US" sz="3200" spc="-10" dirty="0">
                <a:cs typeface="Calibri" panose="020F0502020204030204"/>
              </a:rPr>
              <a:t>detect </a:t>
            </a:r>
            <a:r>
              <a:rPr lang="en-US" sz="3200" spc="-15" dirty="0">
                <a:cs typeface="Calibri" panose="020F0502020204030204"/>
              </a:rPr>
              <a:t>QTL </a:t>
            </a:r>
            <a:r>
              <a:rPr lang="en-US" sz="3200" dirty="0">
                <a:cs typeface="Calibri" panose="020F0502020204030204"/>
              </a:rPr>
              <a:t>is </a:t>
            </a:r>
            <a:r>
              <a:rPr lang="en-US" sz="3200" spc="-5" dirty="0">
                <a:cs typeface="Calibri" panose="020F0502020204030204"/>
              </a:rPr>
              <a:t>low when  </a:t>
            </a:r>
            <a:r>
              <a:rPr lang="en-US" sz="3200" spc="-15" dirty="0">
                <a:cs typeface="Calibri" panose="020F0502020204030204"/>
              </a:rPr>
              <a:t>marker </a:t>
            </a:r>
            <a:r>
              <a:rPr lang="en-US" sz="3200" dirty="0">
                <a:cs typeface="Calibri" panose="020F0502020204030204"/>
              </a:rPr>
              <a:t>density is</a:t>
            </a:r>
            <a:r>
              <a:rPr lang="en-US" sz="3200" spc="-10" dirty="0">
                <a:cs typeface="Calibri" panose="020F0502020204030204"/>
              </a:rPr>
              <a:t> </a:t>
            </a:r>
            <a:r>
              <a:rPr lang="en-US" sz="3200" spc="-5" dirty="0">
                <a:cs typeface="Calibri" panose="020F0502020204030204"/>
              </a:rPr>
              <a:t>low</a:t>
            </a:r>
            <a:endParaRPr lang="en-US" sz="3200" dirty="0">
              <a:cs typeface="Calibri" panose="020F0502020204030204"/>
            </a:endParaRPr>
          </a:p>
          <a:p>
            <a:pPr marL="469900" marR="390525" indent="-457200">
              <a:lnSpc>
                <a:spcPct val="100000"/>
              </a:lnSpc>
              <a:spcBef>
                <a:spcPts val="480"/>
              </a:spcBef>
              <a:buAutoNum type="arabicPeriod" startAt="2"/>
              <a:tabLst>
                <a:tab pos="469900" algn="l"/>
                <a:tab pos="469900" algn="l"/>
              </a:tabLst>
            </a:pPr>
            <a:r>
              <a:rPr lang="en-US" sz="3200" dirty="0">
                <a:cs typeface="Calibri" panose="020F0502020204030204"/>
              </a:rPr>
              <a:t>Multiple </a:t>
            </a:r>
            <a:r>
              <a:rPr lang="en-US" sz="3200" spc="-5" dirty="0">
                <a:cs typeface="Calibri" panose="020F0502020204030204"/>
              </a:rPr>
              <a:t>comparison</a:t>
            </a:r>
            <a:r>
              <a:rPr lang="en-US" sz="3200" spc="-85" dirty="0">
                <a:cs typeface="Calibri" panose="020F0502020204030204"/>
              </a:rPr>
              <a:t> </a:t>
            </a:r>
            <a:r>
              <a:rPr lang="en-US" sz="3200" spc="-5" dirty="0">
                <a:cs typeface="Calibri" panose="020F0502020204030204"/>
              </a:rPr>
              <a:t>increases  </a:t>
            </a:r>
            <a:r>
              <a:rPr lang="en-US" sz="3200" spc="-10" dirty="0">
                <a:cs typeface="Calibri" panose="020F0502020204030204"/>
              </a:rPr>
              <a:t>false</a:t>
            </a:r>
            <a:r>
              <a:rPr lang="en-US" sz="3200" dirty="0">
                <a:cs typeface="Calibri" panose="020F0502020204030204"/>
              </a:rPr>
              <a:t> </a:t>
            </a:r>
            <a:r>
              <a:rPr lang="en-US" sz="3200" spc="-5" dirty="0">
                <a:cs typeface="Calibri" panose="020F0502020204030204"/>
              </a:rPr>
              <a:t>positives</a:t>
            </a:r>
            <a:endParaRPr lang="en-US" sz="3200" dirty="0">
              <a:cs typeface="Calibri" panose="020F0502020204030204"/>
            </a:endParaRPr>
          </a:p>
          <a:p>
            <a:endParaRPr lang="en-US" sz="3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4515" y="312420"/>
            <a:ext cx="10798810" cy="7232749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20"/>
              </a:spcBef>
            </a:pPr>
            <a:r>
              <a:rPr sz="3600" b="1" spc="-5" dirty="0">
                <a:solidFill>
                  <a:schemeClr val="tx1"/>
                </a:solidFill>
                <a:uFill>
                  <a:solidFill>
                    <a:srgbClr val="FF0000"/>
                  </a:solidFill>
                </a:uFill>
                <a:cs typeface="Calibri" panose="020F0502020204030204"/>
              </a:rPr>
              <a:t>Composite </a:t>
            </a:r>
            <a:r>
              <a:rPr sz="3600" b="1" spc="-10" dirty="0">
                <a:solidFill>
                  <a:schemeClr val="tx1"/>
                </a:solidFill>
                <a:uFill>
                  <a:solidFill>
                    <a:srgbClr val="FF0000"/>
                  </a:solidFill>
                </a:uFill>
                <a:cs typeface="Calibri" panose="020F0502020204030204"/>
              </a:rPr>
              <a:t>Interval </a:t>
            </a:r>
            <a:r>
              <a:rPr sz="3600" b="1" dirty="0">
                <a:solidFill>
                  <a:schemeClr val="tx1"/>
                </a:solidFill>
                <a:uFill>
                  <a:solidFill>
                    <a:srgbClr val="FF0000"/>
                  </a:solidFill>
                </a:uFill>
                <a:cs typeface="Calibri" panose="020F0502020204030204"/>
              </a:rPr>
              <a:t>Mapping</a:t>
            </a:r>
            <a:r>
              <a:rPr sz="3600" b="1" spc="-30" dirty="0">
                <a:solidFill>
                  <a:schemeClr val="tx1"/>
                </a:solidFill>
                <a:uFill>
                  <a:solidFill>
                    <a:srgbClr val="FF0000"/>
                  </a:solidFill>
                </a:uFill>
                <a:cs typeface="Calibri" panose="020F0502020204030204"/>
              </a:rPr>
              <a:t> </a:t>
            </a:r>
            <a:r>
              <a:rPr sz="3600" b="1" dirty="0">
                <a:solidFill>
                  <a:schemeClr val="tx1"/>
                </a:solidFill>
                <a:uFill>
                  <a:solidFill>
                    <a:srgbClr val="FF0000"/>
                  </a:solidFill>
                </a:uFill>
                <a:cs typeface="Calibri" panose="020F0502020204030204"/>
              </a:rPr>
              <a:t>(CIM)</a:t>
            </a:r>
            <a:endParaRPr sz="2000" dirty="0">
              <a:cs typeface="Calibri" panose="020F0502020204030204"/>
            </a:endParaRPr>
          </a:p>
          <a:p>
            <a:pPr marL="645160" indent="-365760">
              <a:lnSpc>
                <a:spcPct val="100000"/>
              </a:lnSpc>
              <a:spcBef>
                <a:spcPts val="1345"/>
              </a:spcBef>
              <a:buFont typeface="Wingdings" panose="05000000000000000000"/>
              <a:buChar char=""/>
              <a:tabLst>
                <a:tab pos="645160" algn="l"/>
              </a:tabLst>
            </a:pPr>
            <a:r>
              <a:rPr sz="2800" spc="-5" dirty="0">
                <a:cs typeface="Calibri" panose="020F0502020204030204"/>
              </a:rPr>
              <a:t>Developed </a:t>
            </a:r>
            <a:r>
              <a:rPr sz="2800" spc="-10" dirty="0">
                <a:cs typeface="Calibri" panose="020F0502020204030204"/>
              </a:rPr>
              <a:t>by </a:t>
            </a:r>
            <a:r>
              <a:rPr sz="2800" dirty="0">
                <a:cs typeface="Calibri" panose="020F0502020204030204"/>
              </a:rPr>
              <a:t>Jansen and </a:t>
            </a:r>
            <a:r>
              <a:rPr sz="2800" spc="-10" dirty="0">
                <a:cs typeface="Calibri" panose="020F0502020204030204"/>
              </a:rPr>
              <a:t>Stam </a:t>
            </a:r>
            <a:r>
              <a:rPr sz="2800" dirty="0">
                <a:cs typeface="Calibri" panose="020F0502020204030204"/>
              </a:rPr>
              <a:t>in</a:t>
            </a:r>
            <a:r>
              <a:rPr sz="2800" spc="-25" dirty="0">
                <a:cs typeface="Calibri" panose="020F0502020204030204"/>
              </a:rPr>
              <a:t> </a:t>
            </a:r>
            <a:r>
              <a:rPr sz="2800" spc="-5" dirty="0">
                <a:cs typeface="Calibri" panose="020F0502020204030204"/>
              </a:rPr>
              <a:t>1994</a:t>
            </a:r>
            <a:endParaRPr sz="2800" dirty="0">
              <a:cs typeface="Calibri" panose="020F0502020204030204"/>
            </a:endParaRPr>
          </a:p>
          <a:p>
            <a:pPr marL="645160" marR="5080" indent="-365760" algn="just">
              <a:lnSpc>
                <a:spcPct val="150000"/>
              </a:lnSpc>
              <a:buFont typeface="Wingdings" panose="05000000000000000000"/>
              <a:buChar char=""/>
              <a:tabLst>
                <a:tab pos="645160" algn="l"/>
              </a:tabLst>
            </a:pPr>
            <a:r>
              <a:rPr sz="2800" spc="-5" dirty="0">
                <a:cs typeface="Calibri" panose="020F0502020204030204"/>
              </a:rPr>
              <a:t>It </a:t>
            </a:r>
            <a:r>
              <a:rPr sz="2800" spc="-10" dirty="0">
                <a:cs typeface="Calibri" panose="020F0502020204030204"/>
              </a:rPr>
              <a:t>combines interval </a:t>
            </a:r>
            <a:r>
              <a:rPr sz="2800" spc="-5" dirty="0">
                <a:cs typeface="Calibri" panose="020F0502020204030204"/>
              </a:rPr>
              <a:t>mapping </a:t>
            </a:r>
            <a:r>
              <a:rPr sz="2800" spc="-20" dirty="0">
                <a:cs typeface="Calibri" panose="020F0502020204030204"/>
              </a:rPr>
              <a:t>for </a:t>
            </a:r>
            <a:r>
              <a:rPr sz="2800" dirty="0">
                <a:cs typeface="Calibri" panose="020F0502020204030204"/>
              </a:rPr>
              <a:t>a </a:t>
            </a:r>
            <a:r>
              <a:rPr sz="2800" spc="-5" dirty="0">
                <a:cs typeface="Calibri" panose="020F0502020204030204"/>
              </a:rPr>
              <a:t>single </a:t>
            </a:r>
            <a:r>
              <a:rPr sz="2800" spc="-20" dirty="0">
                <a:cs typeface="Calibri" panose="020F0502020204030204"/>
              </a:rPr>
              <a:t>QTL </a:t>
            </a:r>
            <a:r>
              <a:rPr sz="2800" dirty="0">
                <a:cs typeface="Calibri" panose="020F0502020204030204"/>
              </a:rPr>
              <a:t>in a </a:t>
            </a:r>
            <a:r>
              <a:rPr sz="2800" spc="-10" dirty="0">
                <a:cs typeface="Calibri" panose="020F0502020204030204"/>
              </a:rPr>
              <a:t>given interval </a:t>
            </a:r>
            <a:r>
              <a:rPr sz="2800" dirty="0">
                <a:cs typeface="Calibri" panose="020F0502020204030204"/>
              </a:rPr>
              <a:t>with </a:t>
            </a:r>
            <a:r>
              <a:rPr sz="2800" spc="-5" dirty="0">
                <a:cs typeface="Calibri" panose="020F0502020204030204"/>
              </a:rPr>
              <a:t>multiple </a:t>
            </a:r>
            <a:r>
              <a:rPr sz="2800" spc="-10" dirty="0">
                <a:cs typeface="Calibri" panose="020F0502020204030204"/>
              </a:rPr>
              <a:t>regression </a:t>
            </a:r>
            <a:r>
              <a:rPr sz="2800" spc="-5" dirty="0">
                <a:cs typeface="Calibri" panose="020F0502020204030204"/>
              </a:rPr>
              <a:t>analysis </a:t>
            </a:r>
            <a:endParaRPr lang="en-US" sz="2800" spc="-5" dirty="0">
              <a:cs typeface="Calibri" panose="020F0502020204030204"/>
            </a:endParaRPr>
          </a:p>
          <a:p>
            <a:pPr marL="1102360" marR="5080" lvl="1" indent="-365760" algn="just">
              <a:lnSpc>
                <a:spcPct val="150000"/>
              </a:lnSpc>
              <a:buFont typeface="Wingdings" panose="05000000000000000000"/>
              <a:buChar char=""/>
              <a:tabLst>
                <a:tab pos="645160" algn="l"/>
              </a:tabLst>
            </a:pPr>
            <a:r>
              <a:rPr lang="en-US" sz="2800" dirty="0">
                <a:latin typeface="Calibri" panose="020F0502020204030204"/>
                <a:cs typeface="Calibri" panose="020F0502020204030204"/>
              </a:rPr>
              <a:t>Fits both the </a:t>
            </a:r>
            <a:r>
              <a:rPr lang="en-US" sz="2800" spc="-10" dirty="0">
                <a:latin typeface="Calibri" panose="020F0502020204030204"/>
                <a:cs typeface="Calibri" panose="020F0502020204030204"/>
              </a:rPr>
              <a:t>effects </a:t>
            </a:r>
            <a:r>
              <a:rPr lang="en-US" sz="2800" dirty="0">
                <a:latin typeface="Calibri" panose="020F0502020204030204"/>
                <a:cs typeface="Calibri" panose="020F0502020204030204"/>
              </a:rPr>
              <a:t>of a </a:t>
            </a:r>
            <a:r>
              <a:rPr lang="en-US" sz="2800" spc="-10" dirty="0">
                <a:latin typeface="Calibri" panose="020F0502020204030204"/>
                <a:cs typeface="Calibri" panose="020F0502020204030204"/>
              </a:rPr>
              <a:t>QTL </a:t>
            </a:r>
            <a:r>
              <a:rPr lang="en-US" sz="2800" dirty="0">
                <a:latin typeface="Calibri" panose="020F0502020204030204"/>
                <a:cs typeface="Calibri" panose="020F0502020204030204"/>
              </a:rPr>
              <a:t>as </a:t>
            </a:r>
            <a:r>
              <a:rPr lang="en-US" sz="2800" spc="-10" dirty="0">
                <a:latin typeface="Calibri" panose="020F0502020204030204"/>
                <a:cs typeface="Calibri" panose="020F0502020204030204"/>
              </a:rPr>
              <a:t>well </a:t>
            </a:r>
            <a:r>
              <a:rPr lang="en-US" sz="2800" dirty="0">
                <a:latin typeface="Calibri" panose="020F0502020204030204"/>
                <a:cs typeface="Calibri" panose="020F0502020204030204"/>
              </a:rPr>
              <a:t>as the </a:t>
            </a:r>
            <a:r>
              <a:rPr lang="en-US" sz="2800" spc="-10" dirty="0">
                <a:latin typeface="Calibri" panose="020F0502020204030204"/>
                <a:cs typeface="Calibri" panose="020F0502020204030204"/>
              </a:rPr>
              <a:t>effects </a:t>
            </a:r>
            <a:r>
              <a:rPr lang="en-US" sz="2800" dirty="0">
                <a:latin typeface="Calibri" panose="020F0502020204030204"/>
                <a:cs typeface="Calibri" panose="020F0502020204030204"/>
              </a:rPr>
              <a:t>of </a:t>
            </a:r>
            <a:r>
              <a:rPr lang="en-US" sz="2800" spc="-10" dirty="0">
                <a:latin typeface="Calibri" panose="020F0502020204030204"/>
                <a:cs typeface="Calibri" panose="020F0502020204030204"/>
              </a:rPr>
              <a:t>covariates </a:t>
            </a:r>
            <a:r>
              <a:rPr lang="en-US" sz="2800" spc="-5" dirty="0">
                <a:latin typeface="Calibri" panose="020F0502020204030204"/>
                <a:cs typeface="Calibri" panose="020F0502020204030204"/>
              </a:rPr>
              <a:t>(subset </a:t>
            </a:r>
            <a:r>
              <a:rPr lang="en-US" sz="2800" dirty="0">
                <a:latin typeface="Calibri" panose="020F0502020204030204"/>
                <a:cs typeface="Calibri" panose="020F0502020204030204"/>
              </a:rPr>
              <a:t>of  </a:t>
            </a:r>
            <a:r>
              <a:rPr lang="en-US" sz="2800" spc="-5" dirty="0">
                <a:latin typeface="Calibri" panose="020F0502020204030204"/>
                <a:cs typeface="Calibri" panose="020F0502020204030204"/>
              </a:rPr>
              <a:t>selected </a:t>
            </a:r>
            <a:r>
              <a:rPr lang="en-US" sz="2800" spc="-10" dirty="0">
                <a:latin typeface="Calibri" panose="020F0502020204030204"/>
                <a:cs typeface="Calibri" panose="020F0502020204030204"/>
              </a:rPr>
              <a:t>genetic</a:t>
            </a:r>
            <a:r>
              <a:rPr lang="en-US"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sz="2800" spc="-15" dirty="0">
                <a:latin typeface="Calibri" panose="020F0502020204030204"/>
                <a:cs typeface="Calibri" panose="020F0502020204030204"/>
              </a:rPr>
              <a:t>markers)</a:t>
            </a:r>
            <a:endParaRPr lang="en-US" sz="2800" spc="-5" dirty="0">
              <a:cs typeface="Calibri" panose="020F0502020204030204"/>
            </a:endParaRPr>
          </a:p>
          <a:p>
            <a:pPr marL="645160" marR="5080" indent="-365760" algn="just">
              <a:lnSpc>
                <a:spcPct val="150000"/>
              </a:lnSpc>
              <a:buFont typeface="Wingdings" panose="05000000000000000000"/>
              <a:buChar char=""/>
              <a:tabLst>
                <a:tab pos="645160" algn="l"/>
              </a:tabLst>
            </a:pPr>
            <a:r>
              <a:rPr lang="en-IN" sz="2800" spc="-20" dirty="0">
                <a:cs typeface="Calibri" panose="020F0502020204030204"/>
              </a:rPr>
              <a:t>Uses some markers as cofactors</a:t>
            </a:r>
            <a:endParaRPr sz="2800" dirty="0">
              <a:cs typeface="Calibri" panose="020F0502020204030204"/>
            </a:endParaRPr>
          </a:p>
          <a:p>
            <a:pPr marL="645160" indent="-365760">
              <a:lnSpc>
                <a:spcPct val="100000"/>
              </a:lnSpc>
              <a:spcBef>
                <a:spcPts val="1440"/>
              </a:spcBef>
              <a:buFont typeface="Wingdings" panose="05000000000000000000"/>
              <a:buChar char=""/>
              <a:tabLst>
                <a:tab pos="645160" algn="l"/>
              </a:tabLst>
            </a:pPr>
            <a:r>
              <a:rPr sz="2800" spc="-5" dirty="0">
                <a:cs typeface="Calibri" panose="020F0502020204030204"/>
              </a:rPr>
              <a:t>It </a:t>
            </a:r>
            <a:r>
              <a:rPr sz="2800" dirty="0">
                <a:cs typeface="Calibri" panose="020F0502020204030204"/>
              </a:rPr>
              <a:t>is </a:t>
            </a:r>
            <a:r>
              <a:rPr sz="2800" spc="-10" dirty="0">
                <a:cs typeface="Calibri" panose="020F0502020204030204"/>
              </a:rPr>
              <a:t>more </a:t>
            </a:r>
            <a:r>
              <a:rPr sz="2800" spc="-5" dirty="0">
                <a:cs typeface="Calibri" panose="020F0502020204030204"/>
              </a:rPr>
              <a:t>precise </a:t>
            </a:r>
            <a:r>
              <a:rPr sz="2800" dirty="0">
                <a:cs typeface="Calibri" panose="020F0502020204030204"/>
              </a:rPr>
              <a:t>and </a:t>
            </a:r>
            <a:r>
              <a:rPr sz="2800" spc="-15" dirty="0">
                <a:cs typeface="Calibri" panose="020F0502020204030204"/>
              </a:rPr>
              <a:t>effective </a:t>
            </a:r>
            <a:r>
              <a:rPr sz="2800" dirty="0">
                <a:cs typeface="Calibri" panose="020F0502020204030204"/>
              </a:rPr>
              <a:t>when </a:t>
            </a:r>
            <a:r>
              <a:rPr sz="2800" spc="-15" dirty="0">
                <a:cs typeface="Calibri" panose="020F0502020204030204"/>
              </a:rPr>
              <a:t>linked </a:t>
            </a:r>
            <a:r>
              <a:rPr sz="2800" spc="-20" dirty="0">
                <a:cs typeface="Calibri" panose="020F0502020204030204"/>
              </a:rPr>
              <a:t>QTLs </a:t>
            </a:r>
            <a:r>
              <a:rPr sz="2800" spc="-15" dirty="0">
                <a:cs typeface="Calibri" panose="020F0502020204030204"/>
              </a:rPr>
              <a:t>are</a:t>
            </a:r>
            <a:r>
              <a:rPr sz="2800" spc="20" dirty="0">
                <a:cs typeface="Calibri" panose="020F0502020204030204"/>
              </a:rPr>
              <a:t> </a:t>
            </a:r>
            <a:r>
              <a:rPr sz="2800" spc="-15" dirty="0">
                <a:cs typeface="Calibri" panose="020F0502020204030204"/>
              </a:rPr>
              <a:t>involved.</a:t>
            </a:r>
            <a:endParaRPr lang="en-US" sz="2800" spc="-15" dirty="0">
              <a:cs typeface="Calibri" panose="020F0502020204030204"/>
            </a:endParaRPr>
          </a:p>
          <a:p>
            <a:pPr marL="645160" indent="-365760">
              <a:lnSpc>
                <a:spcPct val="100000"/>
              </a:lnSpc>
              <a:spcBef>
                <a:spcPts val="1440"/>
              </a:spcBef>
              <a:buFont typeface="Wingdings" panose="05000000000000000000"/>
              <a:buChar char=""/>
              <a:tabLst>
                <a:tab pos="645160" algn="l"/>
              </a:tabLst>
            </a:pPr>
            <a:r>
              <a:rPr lang="en-US" sz="2800" spc="-15" dirty="0">
                <a:cs typeface="Calibri" panose="020F0502020204030204"/>
              </a:rPr>
              <a:t>It fits parameters for a target QTL in one interval while simultaneously fitting partial regression coefficients for "background markers" to account for variance caused by non-target QTL.</a:t>
            </a:r>
            <a:endParaRPr lang="en-US" sz="2800" spc="-15" dirty="0">
              <a:cs typeface="Calibri" panose="020F0502020204030204"/>
            </a:endParaRPr>
          </a:p>
          <a:p>
            <a:pPr marL="645160" indent="-365760">
              <a:lnSpc>
                <a:spcPct val="100000"/>
              </a:lnSpc>
              <a:spcBef>
                <a:spcPts val="1440"/>
              </a:spcBef>
              <a:buFont typeface="Wingdings" panose="05000000000000000000"/>
              <a:buChar char=""/>
              <a:tabLst>
                <a:tab pos="645160" algn="l"/>
              </a:tabLst>
            </a:pPr>
            <a:endParaRPr sz="2800" spc="-15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5975" y="302895"/>
            <a:ext cx="10970260" cy="5091137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800" b="1" spc="-10" dirty="0">
                <a:cs typeface="Calibri" panose="020F0502020204030204"/>
              </a:rPr>
              <a:t>Advantages:</a:t>
            </a:r>
            <a:endParaRPr sz="2800" dirty="0">
              <a:cs typeface="Calibri" panose="020F0502020204030204"/>
            </a:endParaRPr>
          </a:p>
          <a:p>
            <a:pPr marL="727075" indent="-348615">
              <a:lnSpc>
                <a:spcPct val="100000"/>
              </a:lnSpc>
              <a:spcBef>
                <a:spcPts val="1200"/>
              </a:spcBef>
              <a:buFont typeface="Wingdings" panose="05000000000000000000"/>
              <a:buChar char=""/>
              <a:tabLst>
                <a:tab pos="727075" algn="l"/>
                <a:tab pos="727710" algn="l"/>
              </a:tabLst>
            </a:pPr>
            <a:r>
              <a:rPr sz="2800" spc="-10" dirty="0">
                <a:cs typeface="Calibri" panose="020F0502020204030204"/>
              </a:rPr>
              <a:t>By </a:t>
            </a:r>
            <a:r>
              <a:rPr sz="2800" spc="-5" dirty="0">
                <a:cs typeface="Calibri" panose="020F0502020204030204"/>
              </a:rPr>
              <a:t>using </a:t>
            </a:r>
            <a:r>
              <a:rPr sz="2800" spc="-15" dirty="0">
                <a:cs typeface="Calibri" panose="020F0502020204030204"/>
              </a:rPr>
              <a:t>linked markers </a:t>
            </a:r>
            <a:r>
              <a:rPr sz="2800" dirty="0">
                <a:cs typeface="Calibri" panose="020F0502020204030204"/>
              </a:rPr>
              <a:t>as </a:t>
            </a:r>
            <a:r>
              <a:rPr sz="2800" spc="-15" dirty="0">
                <a:cs typeface="Calibri" panose="020F0502020204030204"/>
              </a:rPr>
              <a:t>cofactors, </a:t>
            </a:r>
            <a:r>
              <a:rPr sz="2800" dirty="0">
                <a:cs typeface="Calibri" panose="020F0502020204030204"/>
              </a:rPr>
              <a:t>the </a:t>
            </a:r>
            <a:r>
              <a:rPr sz="2800" spc="-15" dirty="0">
                <a:cs typeface="Calibri" panose="020F0502020204030204"/>
              </a:rPr>
              <a:t>test </a:t>
            </a:r>
            <a:r>
              <a:rPr sz="2800" spc="-5" dirty="0">
                <a:cs typeface="Calibri" panose="020F0502020204030204"/>
              </a:rPr>
              <a:t>is not </a:t>
            </a:r>
            <a:r>
              <a:rPr sz="2800" spc="-15" dirty="0">
                <a:cs typeface="Calibri" panose="020F0502020204030204"/>
              </a:rPr>
              <a:t>affected </a:t>
            </a:r>
            <a:r>
              <a:rPr sz="2800" spc="-10" dirty="0">
                <a:cs typeface="Calibri" panose="020F0502020204030204"/>
              </a:rPr>
              <a:t>by </a:t>
            </a:r>
            <a:r>
              <a:rPr sz="2800" spc="-20" dirty="0">
                <a:cs typeface="Calibri" panose="020F0502020204030204"/>
              </a:rPr>
              <a:t>QTL</a:t>
            </a:r>
            <a:r>
              <a:rPr sz="2800" spc="290" dirty="0">
                <a:cs typeface="Calibri" panose="020F0502020204030204"/>
              </a:rPr>
              <a:t> </a:t>
            </a:r>
            <a:r>
              <a:rPr sz="2800" spc="-5" dirty="0">
                <a:cs typeface="Calibri" panose="020F0502020204030204"/>
              </a:rPr>
              <a:t>outside</a:t>
            </a:r>
            <a:r>
              <a:rPr lang="en-US" sz="2800" spc="-5" dirty="0">
                <a:cs typeface="Calibri" panose="020F0502020204030204"/>
              </a:rPr>
              <a:t> </a:t>
            </a:r>
            <a:r>
              <a:rPr sz="2800" dirty="0">
                <a:cs typeface="Calibri" panose="020F0502020204030204"/>
              </a:rPr>
              <a:t>the </a:t>
            </a:r>
            <a:r>
              <a:rPr sz="2800" spc="-5" dirty="0">
                <a:cs typeface="Calibri" panose="020F0502020204030204"/>
              </a:rPr>
              <a:t>region, thereby increasing </a:t>
            </a:r>
            <a:r>
              <a:rPr sz="2800" dirty="0">
                <a:cs typeface="Calibri" panose="020F0502020204030204"/>
              </a:rPr>
              <a:t>the </a:t>
            </a:r>
            <a:r>
              <a:rPr sz="2800" spc="-5" dirty="0">
                <a:cs typeface="Calibri" panose="020F0502020204030204"/>
              </a:rPr>
              <a:t>precision </a:t>
            </a:r>
            <a:r>
              <a:rPr sz="2800" dirty="0">
                <a:cs typeface="Calibri" panose="020F0502020204030204"/>
              </a:rPr>
              <a:t>of </a:t>
            </a:r>
            <a:r>
              <a:rPr sz="2800" spc="-20" dirty="0">
                <a:cs typeface="Calibri" panose="020F0502020204030204"/>
              </a:rPr>
              <a:t>QTL</a:t>
            </a:r>
            <a:r>
              <a:rPr sz="2800" spc="-25" dirty="0">
                <a:cs typeface="Calibri" panose="020F0502020204030204"/>
              </a:rPr>
              <a:t> </a:t>
            </a:r>
            <a:r>
              <a:rPr sz="2800" dirty="0">
                <a:cs typeface="Calibri" panose="020F0502020204030204"/>
              </a:rPr>
              <a:t>mapping.</a:t>
            </a:r>
            <a:endParaRPr sz="2800" dirty="0">
              <a:cs typeface="Calibri" panose="020F0502020204030204"/>
            </a:endParaRPr>
          </a:p>
          <a:p>
            <a:pPr marL="727075" marR="5715" indent="-348615">
              <a:lnSpc>
                <a:spcPct val="150000"/>
              </a:lnSpc>
              <a:spcBef>
                <a:spcPts val="5"/>
              </a:spcBef>
              <a:buFont typeface="Wingdings" panose="05000000000000000000"/>
              <a:buChar char=""/>
              <a:tabLst>
                <a:tab pos="727075" algn="l"/>
                <a:tab pos="727710" algn="l"/>
              </a:tabLst>
            </a:pPr>
            <a:r>
              <a:rPr sz="2800" spc="-10" dirty="0">
                <a:cs typeface="Calibri" panose="020F0502020204030204"/>
              </a:rPr>
              <a:t>By </a:t>
            </a:r>
            <a:r>
              <a:rPr sz="2800" spc="-5" dirty="0">
                <a:cs typeface="Calibri" panose="020F0502020204030204"/>
              </a:rPr>
              <a:t>eliminating </a:t>
            </a:r>
            <a:r>
              <a:rPr sz="2800" dirty="0">
                <a:cs typeface="Calibri" panose="020F0502020204030204"/>
              </a:rPr>
              <a:t>much </a:t>
            </a:r>
            <a:r>
              <a:rPr sz="2800" spc="-5" dirty="0">
                <a:cs typeface="Calibri" panose="020F0502020204030204"/>
              </a:rPr>
              <a:t>of the genetic variance by other </a:t>
            </a:r>
            <a:r>
              <a:rPr sz="2800" spc="-10" dirty="0">
                <a:cs typeface="Calibri" panose="020F0502020204030204"/>
              </a:rPr>
              <a:t>QTL, </a:t>
            </a:r>
            <a:r>
              <a:rPr sz="2800" dirty="0">
                <a:cs typeface="Calibri" panose="020F0502020204030204"/>
              </a:rPr>
              <a:t>the </a:t>
            </a:r>
            <a:r>
              <a:rPr sz="2800" spc="-5" dirty="0">
                <a:cs typeface="Calibri" panose="020F0502020204030204"/>
              </a:rPr>
              <a:t>residual variance is reduced, thereby increasing </a:t>
            </a:r>
            <a:r>
              <a:rPr sz="2800" dirty="0">
                <a:cs typeface="Calibri" panose="020F0502020204030204"/>
              </a:rPr>
              <a:t>the </a:t>
            </a:r>
            <a:r>
              <a:rPr sz="2800" spc="-5" dirty="0">
                <a:cs typeface="Calibri" panose="020F0502020204030204"/>
              </a:rPr>
              <a:t>power of detection of</a:t>
            </a:r>
            <a:r>
              <a:rPr sz="2800" spc="20" dirty="0">
                <a:cs typeface="Calibri" panose="020F0502020204030204"/>
              </a:rPr>
              <a:t> </a:t>
            </a:r>
            <a:r>
              <a:rPr sz="2800" spc="-20" dirty="0">
                <a:cs typeface="Calibri" panose="020F0502020204030204"/>
              </a:rPr>
              <a:t>QTL.</a:t>
            </a:r>
            <a:endParaRPr sz="2800" dirty="0"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800" b="1" spc="-5" dirty="0">
                <a:cs typeface="Calibri" panose="020F0502020204030204"/>
              </a:rPr>
              <a:t>Problems</a:t>
            </a:r>
            <a:endParaRPr sz="2800" dirty="0">
              <a:cs typeface="Calibri" panose="020F0502020204030204"/>
            </a:endParaRPr>
          </a:p>
          <a:p>
            <a:pPr marL="727075" indent="-348615">
              <a:lnSpc>
                <a:spcPct val="100000"/>
              </a:lnSpc>
              <a:spcBef>
                <a:spcPts val="1200"/>
              </a:spcBef>
              <a:buFont typeface="Wingdings" panose="05000000000000000000"/>
              <a:buChar char=""/>
              <a:tabLst>
                <a:tab pos="727075" algn="l"/>
                <a:tab pos="727710" algn="l"/>
              </a:tabLst>
            </a:pPr>
            <a:r>
              <a:rPr sz="2800" spc="-5" dirty="0">
                <a:cs typeface="Calibri" panose="020F0502020204030204"/>
              </a:rPr>
              <a:t>The </a:t>
            </a:r>
            <a:r>
              <a:rPr sz="2800" spc="-15" dirty="0">
                <a:cs typeface="Calibri" panose="020F0502020204030204"/>
              </a:rPr>
              <a:t>effects </a:t>
            </a:r>
            <a:r>
              <a:rPr sz="2800" spc="-5" dirty="0">
                <a:cs typeface="Calibri" panose="020F0502020204030204"/>
              </a:rPr>
              <a:t>of additional </a:t>
            </a:r>
            <a:r>
              <a:rPr sz="2800" spc="-20" dirty="0">
                <a:cs typeface="Calibri" panose="020F0502020204030204"/>
              </a:rPr>
              <a:t>QTL </a:t>
            </a:r>
            <a:r>
              <a:rPr sz="2800" spc="-5" dirty="0">
                <a:cs typeface="Calibri" panose="020F0502020204030204"/>
              </a:rPr>
              <a:t>will </a:t>
            </a:r>
            <a:r>
              <a:rPr sz="2800" spc="-10" dirty="0">
                <a:cs typeface="Calibri" panose="020F0502020204030204"/>
              </a:rPr>
              <a:t>contribute </a:t>
            </a:r>
            <a:r>
              <a:rPr sz="2800" spc="-15" dirty="0">
                <a:cs typeface="Calibri" panose="020F0502020204030204"/>
              </a:rPr>
              <a:t>to </a:t>
            </a:r>
            <a:r>
              <a:rPr sz="2800" spc="-5" dirty="0">
                <a:cs typeface="Calibri" panose="020F0502020204030204"/>
              </a:rPr>
              <a:t>sampling</a:t>
            </a:r>
            <a:r>
              <a:rPr sz="2800" spc="114" dirty="0">
                <a:cs typeface="Calibri" panose="020F0502020204030204"/>
              </a:rPr>
              <a:t> </a:t>
            </a:r>
            <a:r>
              <a:rPr sz="2800" spc="-5" dirty="0">
                <a:cs typeface="Calibri" panose="020F0502020204030204"/>
              </a:rPr>
              <a:t>variation.</a:t>
            </a:r>
            <a:endParaRPr sz="2800" dirty="0">
              <a:cs typeface="Calibri" panose="020F0502020204030204"/>
            </a:endParaRPr>
          </a:p>
          <a:p>
            <a:pPr marL="727075" indent="-348615">
              <a:lnSpc>
                <a:spcPct val="100000"/>
              </a:lnSpc>
              <a:spcBef>
                <a:spcPts val="1200"/>
              </a:spcBef>
              <a:buFont typeface="Wingdings" panose="05000000000000000000"/>
              <a:buChar char=""/>
              <a:tabLst>
                <a:tab pos="727075" algn="l"/>
                <a:tab pos="727710" algn="l"/>
              </a:tabLst>
            </a:pPr>
            <a:r>
              <a:rPr sz="2800" spc="-5" dirty="0">
                <a:cs typeface="Calibri" panose="020F0502020204030204"/>
              </a:rPr>
              <a:t>If </a:t>
            </a:r>
            <a:r>
              <a:rPr sz="2800" spc="-10" dirty="0">
                <a:cs typeface="Calibri" panose="020F0502020204030204"/>
              </a:rPr>
              <a:t>two </a:t>
            </a:r>
            <a:r>
              <a:rPr sz="2800" spc="-20" dirty="0">
                <a:cs typeface="Calibri" panose="020F0502020204030204"/>
              </a:rPr>
              <a:t>QTL </a:t>
            </a:r>
            <a:r>
              <a:rPr sz="2800" spc="-10" dirty="0">
                <a:cs typeface="Calibri" panose="020F0502020204030204"/>
              </a:rPr>
              <a:t>are </a:t>
            </a:r>
            <a:r>
              <a:rPr sz="2800" spc="-15" dirty="0">
                <a:cs typeface="Calibri" panose="020F0502020204030204"/>
              </a:rPr>
              <a:t>linked </a:t>
            </a:r>
            <a:r>
              <a:rPr sz="2800" dirty="0">
                <a:cs typeface="Calibri" panose="020F0502020204030204"/>
              </a:rPr>
              <a:t>their </a:t>
            </a:r>
            <a:r>
              <a:rPr sz="2800" spc="-5" dirty="0">
                <a:cs typeface="Calibri" panose="020F0502020204030204"/>
              </a:rPr>
              <a:t>combined </a:t>
            </a:r>
            <a:r>
              <a:rPr sz="2800" spc="-15" dirty="0">
                <a:cs typeface="Calibri" panose="020F0502020204030204"/>
              </a:rPr>
              <a:t>effects </a:t>
            </a:r>
            <a:r>
              <a:rPr sz="2800" spc="-5" dirty="0">
                <a:cs typeface="Calibri" panose="020F0502020204030204"/>
              </a:rPr>
              <a:t>will cause biased</a:t>
            </a:r>
            <a:r>
              <a:rPr sz="2800" spc="135" dirty="0">
                <a:cs typeface="Calibri" panose="020F0502020204030204"/>
              </a:rPr>
              <a:t> </a:t>
            </a:r>
            <a:r>
              <a:rPr sz="2800" spc="-10" dirty="0">
                <a:cs typeface="Calibri" panose="020F0502020204030204"/>
              </a:rPr>
              <a:t>estimates.</a:t>
            </a:r>
            <a:endParaRPr sz="2800" spc="-10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457199" y="270933"/>
            <a:ext cx="8195733" cy="61467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6"/>
          <p:cNvSpPr txBox="1"/>
          <p:nvPr/>
        </p:nvSpPr>
        <p:spPr>
          <a:xfrm>
            <a:off x="8010525" y="6417732"/>
            <a:ext cx="418147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 panose="020F0502020204030204"/>
                <a:cs typeface="Calibri" panose="020F0502020204030204"/>
                <a:hlinkClick r:id="rId2"/>
              </a:rPr>
              <a:t>http://solcap.msu.edu/pdf%20files/5PAA_Douches_2_Mapping_Populations.pdf</a:t>
            </a:r>
            <a:endParaRPr sz="10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245" y="73025"/>
            <a:ext cx="11046460" cy="576770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540"/>
              </a:spcBef>
            </a:pPr>
            <a:r>
              <a:rPr sz="3200" b="1" spc="-5" dirty="0">
                <a:solidFill>
                  <a:schemeClr val="tx1"/>
                </a:solidFill>
                <a:cs typeface="Calibri" panose="020F0502020204030204"/>
              </a:rPr>
              <a:t>Multiple </a:t>
            </a:r>
            <a:r>
              <a:rPr sz="3200" b="1" spc="-10" dirty="0">
                <a:solidFill>
                  <a:schemeClr val="tx1"/>
                </a:solidFill>
                <a:cs typeface="Calibri" panose="020F0502020204030204"/>
              </a:rPr>
              <a:t>Interval </a:t>
            </a:r>
            <a:r>
              <a:rPr sz="3200" b="1" spc="-5" dirty="0">
                <a:solidFill>
                  <a:schemeClr val="tx1"/>
                </a:solidFill>
                <a:cs typeface="Calibri" panose="020F0502020204030204"/>
              </a:rPr>
              <a:t>Mapping</a:t>
            </a:r>
            <a:r>
              <a:rPr sz="3200" b="1" spc="25" dirty="0">
                <a:solidFill>
                  <a:schemeClr val="tx1"/>
                </a:solidFill>
                <a:cs typeface="Calibri" panose="020F0502020204030204"/>
              </a:rPr>
              <a:t> </a:t>
            </a:r>
            <a:r>
              <a:rPr sz="3200" b="1" spc="-5" dirty="0">
                <a:solidFill>
                  <a:schemeClr val="tx1"/>
                </a:solidFill>
                <a:cs typeface="Calibri" panose="020F0502020204030204"/>
              </a:rPr>
              <a:t>(MIM)</a:t>
            </a:r>
            <a:endParaRPr sz="2800" dirty="0">
              <a:cs typeface="Calibri" panose="020F0502020204030204"/>
            </a:endParaRPr>
          </a:p>
          <a:p>
            <a:pPr marL="727075" indent="-348615">
              <a:lnSpc>
                <a:spcPct val="100000"/>
              </a:lnSpc>
              <a:spcBef>
                <a:spcPts val="1440"/>
              </a:spcBef>
              <a:buFont typeface="Wingdings" panose="05000000000000000000"/>
              <a:buChar char=""/>
              <a:tabLst>
                <a:tab pos="727710" algn="l"/>
              </a:tabLst>
            </a:pPr>
            <a:r>
              <a:rPr sz="2800" spc="-5" dirty="0">
                <a:cs typeface="Calibri" panose="020F0502020204030204"/>
              </a:rPr>
              <a:t>It </a:t>
            </a:r>
            <a:r>
              <a:rPr sz="2800" dirty="0">
                <a:cs typeface="Calibri" panose="020F0502020204030204"/>
              </a:rPr>
              <a:t>is a </a:t>
            </a:r>
            <a:r>
              <a:rPr sz="2800" spc="-5" dirty="0">
                <a:cs typeface="Calibri" panose="020F0502020204030204"/>
              </a:rPr>
              <a:t>modification of simple </a:t>
            </a:r>
            <a:r>
              <a:rPr sz="2800" spc="-10" dirty="0">
                <a:cs typeface="Calibri" panose="020F0502020204030204"/>
              </a:rPr>
              <a:t>interval</a:t>
            </a:r>
            <a:r>
              <a:rPr sz="2800" spc="-70" dirty="0">
                <a:cs typeface="Calibri" panose="020F0502020204030204"/>
              </a:rPr>
              <a:t> </a:t>
            </a:r>
            <a:r>
              <a:rPr sz="2800" spc="-5" dirty="0">
                <a:cs typeface="Calibri" panose="020F0502020204030204"/>
              </a:rPr>
              <a:t>mapping.</a:t>
            </a:r>
            <a:endParaRPr sz="2800" dirty="0">
              <a:cs typeface="Calibri" panose="020F0502020204030204"/>
            </a:endParaRPr>
          </a:p>
          <a:p>
            <a:pPr marL="727075" indent="-348615">
              <a:lnSpc>
                <a:spcPct val="100000"/>
              </a:lnSpc>
              <a:spcBef>
                <a:spcPts val="1440"/>
              </a:spcBef>
              <a:buFont typeface="Wingdings" panose="05000000000000000000"/>
              <a:buChar char=""/>
              <a:tabLst>
                <a:tab pos="727710" algn="l"/>
                <a:tab pos="1079500" algn="l"/>
                <a:tab pos="2108200" algn="l"/>
                <a:tab pos="3309620" algn="l"/>
                <a:tab pos="4365625" algn="l"/>
                <a:tab pos="5594350" algn="l"/>
                <a:tab pos="7632700" algn="l"/>
                <a:tab pos="8064500" algn="l"/>
              </a:tabLst>
            </a:pPr>
            <a:r>
              <a:rPr sz="2800" spc="-10" dirty="0">
                <a:cs typeface="Calibri" panose="020F0502020204030204"/>
              </a:rPr>
              <a:t>I</a:t>
            </a:r>
            <a:r>
              <a:rPr sz="2800" dirty="0">
                <a:cs typeface="Calibri" panose="020F0502020204030204"/>
              </a:rPr>
              <a:t>t	</a:t>
            </a:r>
            <a:r>
              <a:rPr sz="2800" spc="-5" dirty="0">
                <a:cs typeface="Calibri" panose="020F0502020204030204"/>
              </a:rPr>
              <a:t>uti</a:t>
            </a:r>
            <a:r>
              <a:rPr sz="2800" spc="-20" dirty="0">
                <a:cs typeface="Calibri" panose="020F0502020204030204"/>
              </a:rPr>
              <a:t>l</a:t>
            </a:r>
            <a:r>
              <a:rPr sz="2800" dirty="0">
                <a:cs typeface="Calibri" panose="020F0502020204030204"/>
              </a:rPr>
              <a:t>i</a:t>
            </a:r>
            <a:r>
              <a:rPr sz="2800" spc="-50" dirty="0">
                <a:cs typeface="Calibri" panose="020F0502020204030204"/>
              </a:rPr>
              <a:t>z</a:t>
            </a:r>
            <a:r>
              <a:rPr sz="2800" dirty="0">
                <a:cs typeface="Calibri" panose="020F0502020204030204"/>
              </a:rPr>
              <a:t>es	multiple </a:t>
            </a:r>
            <a:r>
              <a:rPr sz="2800" spc="-15" dirty="0">
                <a:cs typeface="Calibri" panose="020F0502020204030204"/>
              </a:rPr>
              <a:t>m</a:t>
            </a:r>
            <a:r>
              <a:rPr sz="2800" dirty="0">
                <a:cs typeface="Calibri" panose="020F0502020204030204"/>
              </a:rPr>
              <a:t>ar</a:t>
            </a:r>
            <a:r>
              <a:rPr sz="2800" spc="-70" dirty="0">
                <a:cs typeface="Calibri" panose="020F0502020204030204"/>
              </a:rPr>
              <a:t>k</a:t>
            </a:r>
            <a:r>
              <a:rPr sz="2800" dirty="0">
                <a:cs typeface="Calibri" panose="020F0502020204030204"/>
              </a:rPr>
              <a:t>er i</a:t>
            </a:r>
            <a:r>
              <a:rPr sz="2800" spc="-30" dirty="0">
                <a:cs typeface="Calibri" panose="020F0502020204030204"/>
              </a:rPr>
              <a:t>n</a:t>
            </a:r>
            <a:r>
              <a:rPr sz="2800" spc="-25" dirty="0">
                <a:cs typeface="Calibri" panose="020F0502020204030204"/>
              </a:rPr>
              <a:t>t</a:t>
            </a:r>
            <a:r>
              <a:rPr sz="2800" spc="-10" dirty="0">
                <a:cs typeface="Calibri" panose="020F0502020204030204"/>
              </a:rPr>
              <a:t>e</a:t>
            </a:r>
            <a:r>
              <a:rPr sz="2800" spc="20" dirty="0">
                <a:cs typeface="Calibri" panose="020F0502020204030204"/>
              </a:rPr>
              <a:t>r</a:t>
            </a:r>
            <a:r>
              <a:rPr sz="2800" spc="-40" dirty="0">
                <a:cs typeface="Calibri" panose="020F0502020204030204"/>
              </a:rPr>
              <a:t>v</a:t>
            </a:r>
            <a:r>
              <a:rPr sz="2800" dirty="0">
                <a:cs typeface="Calibri" panose="020F0502020204030204"/>
              </a:rPr>
              <a:t>als </a:t>
            </a:r>
            <a:r>
              <a:rPr sz="2800" spc="-5" dirty="0">
                <a:cs typeface="Calibri" panose="020F0502020204030204"/>
              </a:rPr>
              <a:t>s</a:t>
            </a:r>
            <a:r>
              <a:rPr sz="2800" spc="-20" dirty="0">
                <a:cs typeface="Calibri" panose="020F0502020204030204"/>
              </a:rPr>
              <a:t>i</a:t>
            </a:r>
            <a:r>
              <a:rPr sz="2800" dirty="0">
                <a:cs typeface="Calibri" panose="020F0502020204030204"/>
              </a:rPr>
              <a:t>mul</a:t>
            </a:r>
            <a:r>
              <a:rPr sz="2800" spc="-30" dirty="0">
                <a:cs typeface="Calibri" panose="020F0502020204030204"/>
              </a:rPr>
              <a:t>t</a:t>
            </a:r>
            <a:r>
              <a:rPr sz="2800" spc="-10" dirty="0">
                <a:cs typeface="Calibri" panose="020F0502020204030204"/>
              </a:rPr>
              <a:t>a</a:t>
            </a:r>
            <a:r>
              <a:rPr sz="2800" spc="-5" dirty="0">
                <a:cs typeface="Calibri" panose="020F0502020204030204"/>
              </a:rPr>
              <a:t>neou</a:t>
            </a:r>
            <a:r>
              <a:rPr sz="2800" spc="-10" dirty="0">
                <a:cs typeface="Calibri" panose="020F0502020204030204"/>
              </a:rPr>
              <a:t>s</a:t>
            </a:r>
            <a:r>
              <a:rPr sz="2800" dirty="0">
                <a:cs typeface="Calibri" panose="020F0502020204030204"/>
              </a:rPr>
              <a:t>ly </a:t>
            </a:r>
            <a:r>
              <a:rPr sz="2800" spc="-25" dirty="0">
                <a:cs typeface="Calibri" panose="020F0502020204030204"/>
              </a:rPr>
              <a:t>t</a:t>
            </a:r>
            <a:r>
              <a:rPr sz="2800" dirty="0">
                <a:cs typeface="Calibri" panose="020F0502020204030204"/>
              </a:rPr>
              <a:t>o </a:t>
            </a:r>
            <a:r>
              <a:rPr sz="2800" spc="-5" dirty="0">
                <a:cs typeface="Calibri" panose="020F0502020204030204"/>
              </a:rPr>
              <a:t>f</a:t>
            </a:r>
            <a:r>
              <a:rPr sz="2800" spc="-15" dirty="0">
                <a:cs typeface="Calibri" panose="020F0502020204030204"/>
              </a:rPr>
              <a:t>i</a:t>
            </a:r>
            <a:r>
              <a:rPr sz="2800" dirty="0">
                <a:cs typeface="Calibri" panose="020F0502020204030204"/>
              </a:rPr>
              <a:t>t</a:t>
            </a:r>
            <a:endParaRPr sz="2800" dirty="0">
              <a:cs typeface="Calibri" panose="020F0502020204030204"/>
            </a:endParaRPr>
          </a:p>
          <a:p>
            <a:pPr marL="727075">
              <a:lnSpc>
                <a:spcPct val="100000"/>
              </a:lnSpc>
              <a:spcBef>
                <a:spcPts val="1440"/>
              </a:spcBef>
            </a:pPr>
            <a:r>
              <a:rPr sz="2800" spc="-5" dirty="0">
                <a:cs typeface="Calibri" panose="020F0502020204030204"/>
              </a:rPr>
              <a:t>multiple </a:t>
            </a:r>
            <a:r>
              <a:rPr sz="2800" spc="-15" dirty="0">
                <a:cs typeface="Calibri" panose="020F0502020204030204"/>
              </a:rPr>
              <a:t>putative </a:t>
            </a:r>
            <a:r>
              <a:rPr sz="2800" spc="-20" dirty="0">
                <a:cs typeface="Calibri" panose="020F0502020204030204"/>
              </a:rPr>
              <a:t>QTL </a:t>
            </a:r>
            <a:r>
              <a:rPr sz="2800" spc="-5" dirty="0">
                <a:cs typeface="Calibri" panose="020F0502020204030204"/>
              </a:rPr>
              <a:t>directly </a:t>
            </a:r>
            <a:r>
              <a:rPr sz="2800" dirty="0">
                <a:cs typeface="Calibri" panose="020F0502020204030204"/>
              </a:rPr>
              <a:t>in the model </a:t>
            </a:r>
            <a:r>
              <a:rPr sz="2800" spc="-20" dirty="0">
                <a:cs typeface="Calibri" panose="020F0502020204030204"/>
              </a:rPr>
              <a:t>for </a:t>
            </a:r>
            <a:r>
              <a:rPr sz="2800" dirty="0">
                <a:cs typeface="Calibri" panose="020F0502020204030204"/>
              </a:rPr>
              <a:t>mapping</a:t>
            </a:r>
            <a:r>
              <a:rPr sz="2800" spc="-15" dirty="0">
                <a:cs typeface="Calibri" panose="020F0502020204030204"/>
              </a:rPr>
              <a:t> </a:t>
            </a:r>
            <a:r>
              <a:rPr sz="2800" spc="-20" dirty="0">
                <a:cs typeface="Calibri" panose="020F0502020204030204"/>
              </a:rPr>
              <a:t>QTL.</a:t>
            </a:r>
            <a:endParaRPr sz="2800" dirty="0">
              <a:cs typeface="Calibri" panose="020F0502020204030204"/>
            </a:endParaRPr>
          </a:p>
          <a:p>
            <a:pPr marL="727075" marR="5715" indent="-348615">
              <a:lnSpc>
                <a:spcPct val="150000"/>
              </a:lnSpc>
              <a:buFont typeface="Wingdings" panose="05000000000000000000"/>
              <a:buChar char=""/>
              <a:tabLst>
                <a:tab pos="727710" algn="l"/>
              </a:tabLst>
            </a:pPr>
            <a:r>
              <a:rPr sz="2800" spc="-5" dirty="0">
                <a:cs typeface="Calibri" panose="020F0502020204030204"/>
              </a:rPr>
              <a:t>It </a:t>
            </a:r>
            <a:r>
              <a:rPr sz="2800" spc="-10" dirty="0">
                <a:cs typeface="Calibri" panose="020F0502020204030204"/>
              </a:rPr>
              <a:t>provides </a:t>
            </a:r>
            <a:r>
              <a:rPr sz="2800" spc="-15" dirty="0">
                <a:cs typeface="Calibri" panose="020F0502020204030204"/>
              </a:rPr>
              <a:t>information </a:t>
            </a:r>
            <a:r>
              <a:rPr sz="2800" dirty="0">
                <a:cs typeface="Calibri" panose="020F0502020204030204"/>
              </a:rPr>
              <a:t>about </a:t>
            </a:r>
            <a:r>
              <a:rPr sz="2800" spc="-5" dirty="0">
                <a:cs typeface="Calibri" panose="020F0502020204030204"/>
              </a:rPr>
              <a:t>number </a:t>
            </a:r>
            <a:r>
              <a:rPr sz="2800" dirty="0">
                <a:cs typeface="Calibri" panose="020F0502020204030204"/>
              </a:rPr>
              <a:t>and </a:t>
            </a:r>
            <a:r>
              <a:rPr sz="2800" spc="-5" dirty="0">
                <a:cs typeface="Calibri" panose="020F0502020204030204"/>
              </a:rPr>
              <a:t>position of </a:t>
            </a:r>
            <a:r>
              <a:rPr sz="2800" spc="-20" dirty="0">
                <a:cs typeface="Calibri" panose="020F0502020204030204"/>
              </a:rPr>
              <a:t>QTL </a:t>
            </a:r>
            <a:r>
              <a:rPr sz="2800" dirty="0">
                <a:cs typeface="Calibri" panose="020F0502020204030204"/>
              </a:rPr>
              <a:t>in the</a:t>
            </a:r>
            <a:r>
              <a:rPr sz="2800" spc="-5" dirty="0">
                <a:cs typeface="Calibri" panose="020F0502020204030204"/>
              </a:rPr>
              <a:t> genome.</a:t>
            </a:r>
            <a:endParaRPr sz="2800" dirty="0">
              <a:cs typeface="Calibri" panose="020F0502020204030204"/>
            </a:endParaRPr>
          </a:p>
          <a:p>
            <a:pPr marL="727075" marR="5715" indent="-348615">
              <a:lnSpc>
                <a:spcPct val="150000"/>
              </a:lnSpc>
              <a:spcBef>
                <a:spcPts val="5"/>
              </a:spcBef>
              <a:buFont typeface="Wingdings" panose="05000000000000000000"/>
              <a:buChar char=""/>
              <a:tabLst>
                <a:tab pos="727710" algn="l"/>
              </a:tabLst>
            </a:pPr>
            <a:r>
              <a:rPr sz="2800" spc="-5" dirty="0">
                <a:cs typeface="Calibri" panose="020F0502020204030204"/>
              </a:rPr>
              <a:t>It </a:t>
            </a:r>
            <a:r>
              <a:rPr sz="2800" dirty="0">
                <a:cs typeface="Calibri" panose="020F0502020204030204"/>
              </a:rPr>
              <a:t>also </a:t>
            </a:r>
            <a:r>
              <a:rPr sz="2800" spc="-10" dirty="0">
                <a:cs typeface="Calibri" panose="020F0502020204030204"/>
              </a:rPr>
              <a:t>determines </a:t>
            </a:r>
            <a:r>
              <a:rPr sz="2800" spc="-15" dirty="0">
                <a:cs typeface="Calibri" panose="020F0502020204030204"/>
              </a:rPr>
              <a:t>interaction </a:t>
            </a:r>
            <a:r>
              <a:rPr sz="2800" spc="-5" dirty="0">
                <a:cs typeface="Calibri" panose="020F0502020204030204"/>
              </a:rPr>
              <a:t>of </a:t>
            </a:r>
            <a:r>
              <a:rPr sz="2800" spc="-10" dirty="0">
                <a:cs typeface="Calibri" panose="020F0502020204030204"/>
              </a:rPr>
              <a:t>significant </a:t>
            </a:r>
            <a:r>
              <a:rPr sz="2800" spc="-20" dirty="0">
                <a:cs typeface="Calibri" panose="020F0502020204030204"/>
              </a:rPr>
              <a:t>QTLs </a:t>
            </a:r>
            <a:r>
              <a:rPr sz="2800" dirty="0">
                <a:cs typeface="Calibri" panose="020F0502020204030204"/>
              </a:rPr>
              <a:t>and their </a:t>
            </a:r>
            <a:r>
              <a:rPr sz="2800" spc="-5" dirty="0">
                <a:cs typeface="Calibri" panose="020F0502020204030204"/>
              </a:rPr>
              <a:t>contribution </a:t>
            </a:r>
            <a:r>
              <a:rPr sz="2800" spc="-15" dirty="0">
                <a:cs typeface="Calibri" panose="020F0502020204030204"/>
              </a:rPr>
              <a:t>to </a:t>
            </a:r>
            <a:r>
              <a:rPr sz="2800" dirty="0">
                <a:cs typeface="Calibri" panose="020F0502020204030204"/>
              </a:rPr>
              <a:t>the </a:t>
            </a:r>
            <a:r>
              <a:rPr sz="2800" spc="-5" dirty="0">
                <a:cs typeface="Calibri" panose="020F0502020204030204"/>
              </a:rPr>
              <a:t>genetic</a:t>
            </a:r>
            <a:r>
              <a:rPr sz="2800" spc="-45" dirty="0">
                <a:cs typeface="Calibri" panose="020F0502020204030204"/>
              </a:rPr>
              <a:t> </a:t>
            </a:r>
            <a:r>
              <a:rPr sz="2800" spc="-5" dirty="0">
                <a:cs typeface="Calibri" panose="020F0502020204030204"/>
              </a:rPr>
              <a:t>variance.</a:t>
            </a:r>
            <a:endParaRPr sz="2800" spc="-5" dirty="0">
              <a:cs typeface="Calibri" panose="020F0502020204030204"/>
            </a:endParaRPr>
          </a:p>
          <a:p>
            <a:pPr marL="727075" marR="5715" indent="-348615">
              <a:lnSpc>
                <a:spcPct val="150000"/>
              </a:lnSpc>
              <a:spcBef>
                <a:spcPts val="5"/>
              </a:spcBef>
              <a:buFont typeface="Wingdings" panose="05000000000000000000"/>
              <a:buChar char=""/>
              <a:tabLst>
                <a:tab pos="727710" algn="l"/>
              </a:tabLst>
            </a:pPr>
            <a:r>
              <a:rPr lang="en-IN" sz="2800" spc="-15" dirty="0">
                <a:cs typeface="Calibri" panose="020F0502020204030204"/>
              </a:rPr>
              <a:t>Helps study epistatic interactions</a:t>
            </a:r>
            <a:endParaRPr lang="en-IN" sz="2800" spc="-15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9733" y="406400"/>
            <a:ext cx="5638800" cy="576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Polyploids</a:t>
            </a:r>
            <a:endParaRPr lang="en-US" sz="3600" b="1" dirty="0"/>
          </a:p>
          <a:p>
            <a:endParaRPr lang="en-US" sz="2400" dirty="0"/>
          </a:p>
          <a:p>
            <a:pPr marL="527685" marR="5080" indent="-514985">
              <a:lnSpc>
                <a:spcPct val="100000"/>
              </a:lnSpc>
              <a:spcBef>
                <a:spcPts val="100"/>
              </a:spcBef>
              <a:buFont typeface="Calibri" panose="020F0502020204030204"/>
              <a:buChar char="-"/>
              <a:tabLst>
                <a:tab pos="527685" algn="l"/>
                <a:tab pos="528320" algn="l"/>
              </a:tabLst>
            </a:pPr>
            <a:r>
              <a:rPr lang="en-US" sz="2800" spc="-25" dirty="0">
                <a:cs typeface="Calibri" panose="020F0502020204030204"/>
              </a:rPr>
              <a:t>Generally, </a:t>
            </a:r>
            <a:r>
              <a:rPr lang="en-US" sz="2800" spc="-20" dirty="0">
                <a:cs typeface="Calibri" panose="020F0502020204030204"/>
              </a:rPr>
              <a:t>QTL </a:t>
            </a:r>
            <a:r>
              <a:rPr lang="en-US" sz="2800" spc="-5" dirty="0">
                <a:cs typeface="Calibri" panose="020F0502020204030204"/>
              </a:rPr>
              <a:t>mapping </a:t>
            </a:r>
            <a:r>
              <a:rPr lang="en-US" sz="2800" dirty="0">
                <a:cs typeface="Calibri" panose="020F0502020204030204"/>
              </a:rPr>
              <a:t>in </a:t>
            </a:r>
            <a:r>
              <a:rPr lang="en-US" sz="2800" spc="-5" dirty="0">
                <a:cs typeface="Calibri" panose="020F0502020204030204"/>
              </a:rPr>
              <a:t>allopolyploid </a:t>
            </a:r>
            <a:r>
              <a:rPr lang="en-US" sz="2800" spc="-10" dirty="0">
                <a:cs typeface="Calibri" panose="020F0502020204030204"/>
              </a:rPr>
              <a:t>genomes </a:t>
            </a:r>
            <a:r>
              <a:rPr lang="en-US" sz="2800" dirty="0">
                <a:cs typeface="Calibri" panose="020F0502020204030204"/>
              </a:rPr>
              <a:t>is same as  </a:t>
            </a:r>
            <a:r>
              <a:rPr lang="en-US" sz="2800" spc="-5" dirty="0">
                <a:cs typeface="Calibri" panose="020F0502020204030204"/>
              </a:rPr>
              <a:t>diploids</a:t>
            </a:r>
            <a:endParaRPr lang="en-US" sz="2800" dirty="0"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 panose="020F0502020204030204"/>
              <a:buChar char="-"/>
            </a:pPr>
            <a:endParaRPr lang="en-US" sz="2800" dirty="0">
              <a:cs typeface="Times New Roman" panose="02020603050405020304"/>
            </a:endParaRPr>
          </a:p>
          <a:p>
            <a:pPr marL="527685" marR="327660" indent="-514985">
              <a:lnSpc>
                <a:spcPct val="100000"/>
              </a:lnSpc>
              <a:buFont typeface="Calibri" panose="020F0502020204030204"/>
              <a:buChar char="-"/>
              <a:tabLst>
                <a:tab pos="527685" algn="l"/>
                <a:tab pos="528320" algn="l"/>
              </a:tabLst>
            </a:pPr>
            <a:r>
              <a:rPr lang="en-US" sz="2800" spc="-30" dirty="0">
                <a:cs typeface="Calibri" panose="020F0502020204030204"/>
              </a:rPr>
              <a:t>However, </a:t>
            </a:r>
            <a:r>
              <a:rPr lang="en-US" sz="2800" spc="-20" dirty="0">
                <a:cs typeface="Calibri" panose="020F0502020204030204"/>
              </a:rPr>
              <a:t>QTL </a:t>
            </a:r>
            <a:r>
              <a:rPr lang="en-US" sz="2800" spc="-5" dirty="0">
                <a:cs typeface="Calibri" panose="020F0502020204030204"/>
              </a:rPr>
              <a:t>mapping </a:t>
            </a:r>
            <a:r>
              <a:rPr lang="en-US" sz="2800" dirty="0">
                <a:cs typeface="Calibri" panose="020F0502020204030204"/>
              </a:rPr>
              <a:t>in </a:t>
            </a:r>
            <a:r>
              <a:rPr lang="en-US" sz="2800" spc="-5" dirty="0">
                <a:cs typeface="Calibri" panose="020F0502020204030204"/>
              </a:rPr>
              <a:t>autopolyploid </a:t>
            </a:r>
            <a:r>
              <a:rPr lang="en-US" sz="2800" spc="-10" dirty="0">
                <a:cs typeface="Calibri" panose="020F0502020204030204"/>
              </a:rPr>
              <a:t>genomes </a:t>
            </a:r>
            <a:r>
              <a:rPr lang="en-US" sz="2800" spc="-15" dirty="0">
                <a:cs typeface="Calibri" panose="020F0502020204030204"/>
              </a:rPr>
              <a:t>require  different</a:t>
            </a:r>
            <a:r>
              <a:rPr lang="en-US" sz="2800" spc="-5" dirty="0">
                <a:cs typeface="Calibri" panose="020F0502020204030204"/>
              </a:rPr>
              <a:t> </a:t>
            </a:r>
            <a:r>
              <a:rPr lang="en-US" sz="2800" spc="-15" dirty="0">
                <a:cs typeface="Calibri" panose="020F0502020204030204"/>
              </a:rPr>
              <a:t>strategies</a:t>
            </a:r>
            <a:endParaRPr lang="en-US" sz="2800" spc="-15" dirty="0"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sz="2800" dirty="0">
              <a:latin typeface="Times New Roman" panose="02020603050405020304"/>
              <a:cs typeface="Times New Roman" panose="02020603050405020304"/>
            </a:endParaRPr>
          </a:p>
          <a:p>
            <a:pPr marL="527685" marR="435610" indent="-514985">
              <a:lnSpc>
                <a:spcPct val="100000"/>
              </a:lnSpc>
              <a:buFont typeface="Calibri" panose="020F0502020204030204"/>
              <a:buChar char="-"/>
              <a:tabLst>
                <a:tab pos="527685" algn="l"/>
                <a:tab pos="528320" algn="l"/>
              </a:tabLst>
            </a:pPr>
            <a:r>
              <a:rPr lang="en-US" sz="2800" spc="-5" dirty="0">
                <a:cs typeface="Calibri" panose="020F0502020204030204"/>
              </a:rPr>
              <a:t>QTL mapping in </a:t>
            </a:r>
            <a:r>
              <a:rPr lang="en-US" sz="2800" spc="-5" dirty="0" err="1">
                <a:cs typeface="Calibri" panose="020F0502020204030204"/>
              </a:rPr>
              <a:t>autopolyploids</a:t>
            </a:r>
            <a:r>
              <a:rPr lang="en-US" sz="2800" spc="-5" dirty="0">
                <a:cs typeface="Calibri" panose="020F0502020204030204"/>
              </a:rPr>
              <a:t> require different analytical  strategies</a:t>
            </a:r>
            <a:endParaRPr lang="en-US" sz="2400" dirty="0"/>
          </a:p>
        </p:txBody>
      </p:sp>
      <p:sp>
        <p:nvSpPr>
          <p:cNvPr id="3" name="object 4"/>
          <p:cNvSpPr/>
          <p:nvPr/>
        </p:nvSpPr>
        <p:spPr>
          <a:xfrm>
            <a:off x="6637867" y="591066"/>
            <a:ext cx="5410200" cy="36713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7484533" y="4487333"/>
            <a:ext cx="392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Tetraploid map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2267" y="339725"/>
            <a:ext cx="975360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Merits of QTL</a:t>
            </a:r>
            <a:r>
              <a:rPr sz="3600" b="1" spc="-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Mapping</a:t>
            </a:r>
            <a:endParaRPr sz="3600" b="1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0230" y="1394460"/>
            <a:ext cx="11091545" cy="472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315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spc="-5" dirty="0">
                <a:solidFill>
                  <a:srgbClr val="CC3300"/>
                </a:solidFill>
                <a:cs typeface="Times New Roman" panose="02020603050405020304"/>
              </a:rPr>
              <a:t>Identification </a:t>
            </a:r>
            <a:r>
              <a:rPr sz="2800" dirty="0">
                <a:solidFill>
                  <a:srgbClr val="CC3300"/>
                </a:solidFill>
                <a:cs typeface="Times New Roman" panose="02020603050405020304"/>
              </a:rPr>
              <a:t>of novel</a:t>
            </a:r>
            <a:r>
              <a:rPr sz="2800" spc="-60" dirty="0">
                <a:solidFill>
                  <a:srgbClr val="CC3300"/>
                </a:solidFill>
                <a:cs typeface="Times New Roman" panose="02020603050405020304"/>
              </a:rPr>
              <a:t> </a:t>
            </a:r>
            <a:r>
              <a:rPr sz="2800" dirty="0">
                <a:solidFill>
                  <a:srgbClr val="CC3300"/>
                </a:solidFill>
                <a:cs typeface="Times New Roman" panose="02020603050405020304"/>
              </a:rPr>
              <a:t>genes</a:t>
            </a:r>
            <a:endParaRPr sz="2800" dirty="0">
              <a:cs typeface="Times New Roman" panose="02020603050405020304"/>
            </a:endParaRPr>
          </a:p>
          <a:p>
            <a:pPr marL="532765" marR="5080" indent="-457200">
              <a:lnSpc>
                <a:spcPct val="100000"/>
              </a:lnSpc>
              <a:spcBef>
                <a:spcPts val="1985"/>
              </a:spcBef>
              <a:buFont typeface="Arial" panose="020B0604020202020204" pitchFamily="34" charset="0"/>
              <a:buChar char="•"/>
            </a:pPr>
            <a:r>
              <a:rPr sz="2800" spc="-5" dirty="0">
                <a:cs typeface="Times New Roman" panose="02020603050405020304"/>
              </a:rPr>
              <a:t>Where mutant </a:t>
            </a:r>
            <a:r>
              <a:rPr sz="2800" dirty="0">
                <a:cs typeface="Times New Roman" panose="02020603050405020304"/>
              </a:rPr>
              <a:t>approaches fail to detect genes </a:t>
            </a:r>
            <a:r>
              <a:rPr sz="2800" spc="-5" dirty="0">
                <a:cs typeface="Times New Roman" panose="02020603050405020304"/>
              </a:rPr>
              <a:t>with</a:t>
            </a:r>
            <a:r>
              <a:rPr sz="2800" spc="-130" dirty="0">
                <a:cs typeface="Times New Roman" panose="02020603050405020304"/>
              </a:rPr>
              <a:t> </a:t>
            </a:r>
            <a:r>
              <a:rPr sz="2800" dirty="0">
                <a:cs typeface="Times New Roman" panose="02020603050405020304"/>
              </a:rPr>
              <a:t>phenotypic functions , QTL </a:t>
            </a:r>
            <a:r>
              <a:rPr sz="2800" spc="-5" dirty="0">
                <a:cs typeface="Times New Roman" panose="02020603050405020304"/>
              </a:rPr>
              <a:t>mapping </a:t>
            </a:r>
            <a:r>
              <a:rPr sz="2800" dirty="0">
                <a:cs typeface="Times New Roman" panose="02020603050405020304"/>
              </a:rPr>
              <a:t>can</a:t>
            </a:r>
            <a:r>
              <a:rPr sz="2800" spc="-120" dirty="0">
                <a:cs typeface="Times New Roman" panose="02020603050405020304"/>
              </a:rPr>
              <a:t> </a:t>
            </a:r>
            <a:r>
              <a:rPr sz="2800" dirty="0">
                <a:cs typeface="Times New Roman" panose="02020603050405020304"/>
              </a:rPr>
              <a:t>help</a:t>
            </a:r>
            <a:endParaRPr sz="2800" dirty="0">
              <a:cs typeface="Times New Roman" panose="02020603050405020304"/>
            </a:endParaRPr>
          </a:p>
          <a:p>
            <a:pPr marL="457200" indent="-457200">
              <a:lnSpc>
                <a:spcPct val="100000"/>
              </a:lnSpc>
              <a:spcBef>
                <a:spcPts val="45"/>
              </a:spcBef>
              <a:buFont typeface="Arial" panose="020B0604020202020204" pitchFamily="34" charset="0"/>
              <a:buChar char="•"/>
            </a:pPr>
            <a:endParaRPr sz="2800" dirty="0">
              <a:cs typeface="Times New Roman" panose="02020603050405020304"/>
            </a:endParaRPr>
          </a:p>
          <a:p>
            <a:pPr marL="615315" marR="495935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6734175" algn="l"/>
              </a:tabLst>
            </a:pPr>
            <a:r>
              <a:rPr sz="2800" spc="-5" dirty="0">
                <a:solidFill>
                  <a:srgbClr val="CC3300"/>
                </a:solidFill>
                <a:cs typeface="Times New Roman" panose="02020603050405020304"/>
              </a:rPr>
              <a:t>Good </a:t>
            </a:r>
            <a:r>
              <a:rPr sz="2800" dirty="0">
                <a:solidFill>
                  <a:srgbClr val="CC3300"/>
                </a:solidFill>
                <a:cs typeface="Times New Roman" panose="02020603050405020304"/>
              </a:rPr>
              <a:t>a</a:t>
            </a:r>
            <a:r>
              <a:rPr sz="2800" spc="-5" dirty="0">
                <a:solidFill>
                  <a:srgbClr val="CC3300"/>
                </a:solidFill>
                <a:cs typeface="Times New Roman" panose="02020603050405020304"/>
              </a:rPr>
              <a:t>l</a:t>
            </a:r>
            <a:r>
              <a:rPr sz="2800" dirty="0">
                <a:solidFill>
                  <a:srgbClr val="CC3300"/>
                </a:solidFill>
                <a:cs typeface="Times New Roman" panose="02020603050405020304"/>
              </a:rPr>
              <a:t>t</a:t>
            </a:r>
            <a:r>
              <a:rPr sz="2800" spc="-5" dirty="0">
                <a:solidFill>
                  <a:srgbClr val="CC3300"/>
                </a:solidFill>
                <a:cs typeface="Times New Roman" panose="02020603050405020304"/>
              </a:rPr>
              <a:t>er</a:t>
            </a:r>
            <a:r>
              <a:rPr sz="2800" dirty="0">
                <a:solidFill>
                  <a:srgbClr val="CC3300"/>
                </a:solidFill>
                <a:cs typeface="Times New Roman" panose="02020603050405020304"/>
              </a:rPr>
              <a:t>n</a:t>
            </a:r>
            <a:r>
              <a:rPr sz="2800" spc="-5" dirty="0">
                <a:solidFill>
                  <a:srgbClr val="CC3300"/>
                </a:solidFill>
                <a:cs typeface="Times New Roman" panose="02020603050405020304"/>
              </a:rPr>
              <a:t>at</a:t>
            </a:r>
            <a:r>
              <a:rPr sz="2800" spc="-20" dirty="0">
                <a:solidFill>
                  <a:srgbClr val="CC3300"/>
                </a:solidFill>
                <a:cs typeface="Times New Roman" panose="02020603050405020304"/>
              </a:rPr>
              <a:t>i</a:t>
            </a:r>
            <a:r>
              <a:rPr sz="2800" spc="-5" dirty="0">
                <a:solidFill>
                  <a:srgbClr val="CC3300"/>
                </a:solidFill>
                <a:cs typeface="Times New Roman" panose="02020603050405020304"/>
              </a:rPr>
              <a:t>ve</a:t>
            </a:r>
            <a:r>
              <a:rPr sz="2800" spc="-50" dirty="0">
                <a:solidFill>
                  <a:srgbClr val="CC3300"/>
                </a:solidFill>
                <a:cs typeface="Times New Roman" panose="02020603050405020304"/>
              </a:rPr>
              <a:t> </a:t>
            </a:r>
            <a:r>
              <a:rPr sz="2800" spc="-5" dirty="0">
                <a:solidFill>
                  <a:srgbClr val="CC3300"/>
                </a:solidFill>
                <a:cs typeface="Times New Roman" panose="02020603050405020304"/>
              </a:rPr>
              <a:t>when</a:t>
            </a:r>
            <a:r>
              <a:rPr sz="2800" spc="5" dirty="0">
                <a:solidFill>
                  <a:srgbClr val="CC3300"/>
                </a:solidFill>
                <a:cs typeface="Times New Roman" panose="02020603050405020304"/>
              </a:rPr>
              <a:t> </a:t>
            </a:r>
            <a:r>
              <a:rPr sz="2800" spc="-25" dirty="0">
                <a:solidFill>
                  <a:srgbClr val="CC3300"/>
                </a:solidFill>
                <a:cs typeface="Times New Roman" panose="02020603050405020304"/>
              </a:rPr>
              <a:t>m</a:t>
            </a:r>
            <a:r>
              <a:rPr sz="2800" spc="-5" dirty="0">
                <a:solidFill>
                  <a:srgbClr val="CC3300"/>
                </a:solidFill>
                <a:cs typeface="Times New Roman" panose="02020603050405020304"/>
              </a:rPr>
              <a:t>utant sc</a:t>
            </a:r>
            <a:r>
              <a:rPr sz="2800" dirty="0">
                <a:solidFill>
                  <a:srgbClr val="CC3300"/>
                </a:solidFill>
                <a:cs typeface="Times New Roman" panose="02020603050405020304"/>
              </a:rPr>
              <a:t>r</a:t>
            </a:r>
            <a:r>
              <a:rPr sz="2800" spc="-5" dirty="0">
                <a:solidFill>
                  <a:srgbClr val="CC3300"/>
                </a:solidFill>
                <a:cs typeface="Times New Roman" panose="02020603050405020304"/>
              </a:rPr>
              <a:t>een</a:t>
            </a:r>
            <a:r>
              <a:rPr sz="2800" dirty="0">
                <a:solidFill>
                  <a:srgbClr val="CC3300"/>
                </a:solidFill>
                <a:cs typeface="Times New Roman" panose="02020603050405020304"/>
              </a:rPr>
              <a:t>i</a:t>
            </a:r>
            <a:r>
              <a:rPr sz="2800" spc="-5" dirty="0">
                <a:solidFill>
                  <a:srgbClr val="CC3300"/>
                </a:solidFill>
                <a:cs typeface="Times New Roman" panose="02020603050405020304"/>
              </a:rPr>
              <a:t>ng</a:t>
            </a:r>
            <a:r>
              <a:rPr sz="2800" spc="-25" dirty="0">
                <a:solidFill>
                  <a:srgbClr val="CC3300"/>
                </a:solidFill>
                <a:cs typeface="Times New Roman" panose="02020603050405020304"/>
              </a:rPr>
              <a:t> </a:t>
            </a:r>
            <a:r>
              <a:rPr sz="2800" spc="-5" dirty="0">
                <a:solidFill>
                  <a:srgbClr val="CC3300"/>
                </a:solidFill>
                <a:cs typeface="Times New Roman" panose="02020603050405020304"/>
              </a:rPr>
              <a:t>is</a:t>
            </a:r>
            <a:r>
              <a:rPr sz="2800" dirty="0">
                <a:solidFill>
                  <a:srgbClr val="CC3300"/>
                </a:solidFill>
                <a:cs typeface="Times New Roman" panose="02020603050405020304"/>
              </a:rPr>
              <a:t> labo</a:t>
            </a:r>
            <a:r>
              <a:rPr sz="2800" spc="5" dirty="0">
                <a:solidFill>
                  <a:srgbClr val="CC3300"/>
                </a:solidFill>
                <a:cs typeface="Times New Roman" panose="02020603050405020304"/>
              </a:rPr>
              <a:t>r</a:t>
            </a:r>
            <a:r>
              <a:rPr sz="2800" dirty="0">
                <a:solidFill>
                  <a:srgbClr val="CC3300"/>
                </a:solidFill>
                <a:cs typeface="Times New Roman" panose="02020603050405020304"/>
              </a:rPr>
              <a:t>ious and expensive e.g circadium rhythm</a:t>
            </a:r>
            <a:r>
              <a:rPr sz="2800" spc="-85" dirty="0">
                <a:solidFill>
                  <a:srgbClr val="CC3300"/>
                </a:solidFill>
                <a:cs typeface="Times New Roman" panose="02020603050405020304"/>
              </a:rPr>
              <a:t> </a:t>
            </a:r>
            <a:r>
              <a:rPr sz="2800" dirty="0">
                <a:solidFill>
                  <a:srgbClr val="CC3300"/>
                </a:solidFill>
                <a:cs typeface="Times New Roman" panose="02020603050405020304"/>
              </a:rPr>
              <a:t>screens</a:t>
            </a:r>
            <a:endParaRPr sz="2800" dirty="0">
              <a:cs typeface="Times New Roman" panose="02020603050405020304"/>
            </a:endParaRPr>
          </a:p>
          <a:p>
            <a:pPr marL="457200" indent="-457200">
              <a:lnSpc>
                <a:spcPct val="100000"/>
              </a:lnSpc>
              <a:spcBef>
                <a:spcPts val="45"/>
              </a:spcBef>
              <a:buFont typeface="Arial" panose="020B0604020202020204" pitchFamily="34" charset="0"/>
              <a:buChar char="•"/>
            </a:pPr>
            <a:endParaRPr sz="2800" dirty="0">
              <a:cs typeface="Times New Roman" panose="02020603050405020304"/>
            </a:endParaRPr>
          </a:p>
          <a:p>
            <a:pPr marL="469900" marR="158115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800" dirty="0">
                <a:cs typeface="Times New Roman" panose="02020603050405020304"/>
              </a:rPr>
              <a:t>Can identify </a:t>
            </a:r>
            <a:r>
              <a:rPr sz="2800" spc="-5" dirty="0">
                <a:cs typeface="Times New Roman" panose="02020603050405020304"/>
              </a:rPr>
              <a:t>New </a:t>
            </a:r>
            <a:r>
              <a:rPr sz="2800" dirty="0">
                <a:cs typeface="Times New Roman" panose="02020603050405020304"/>
              </a:rPr>
              <a:t>functional alleles of </a:t>
            </a:r>
            <a:r>
              <a:rPr sz="2800" spc="-5" dirty="0">
                <a:cs typeface="Times New Roman" panose="02020603050405020304"/>
              </a:rPr>
              <a:t>known </a:t>
            </a:r>
            <a:r>
              <a:rPr sz="2800" dirty="0">
                <a:cs typeface="Times New Roman" panose="02020603050405020304"/>
              </a:rPr>
              <a:t>function</a:t>
            </a:r>
            <a:r>
              <a:rPr sz="2800" spc="-145" dirty="0">
                <a:cs typeface="Times New Roman" panose="02020603050405020304"/>
              </a:rPr>
              <a:t> </a:t>
            </a:r>
            <a:r>
              <a:rPr sz="2800" dirty="0">
                <a:cs typeface="Times New Roman" panose="02020603050405020304"/>
              </a:rPr>
              <a:t>genes </a:t>
            </a:r>
            <a:endParaRPr sz="2800" dirty="0">
              <a:cs typeface="Times New Roman" panose="02020603050405020304"/>
            </a:endParaRPr>
          </a:p>
          <a:p>
            <a:pPr marL="12700" marR="158115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sz="2800" dirty="0">
                <a:solidFill>
                  <a:srgbClr val="1F487C"/>
                </a:solidFill>
                <a:cs typeface="Times New Roman" panose="02020603050405020304"/>
              </a:rPr>
              <a:t>e.g.</a:t>
            </a:r>
            <a:r>
              <a:rPr sz="2800" spc="-40" dirty="0">
                <a:solidFill>
                  <a:srgbClr val="1F487C"/>
                </a:solidFill>
                <a:cs typeface="Times New Roman" panose="02020603050405020304"/>
              </a:rPr>
              <a:t>CRY2</a:t>
            </a:r>
            <a:r>
              <a:rPr sz="2800" spc="-10" dirty="0">
                <a:solidFill>
                  <a:srgbClr val="1F487C"/>
                </a:solidFill>
                <a:cs typeface="Times New Roman" panose="02020603050405020304"/>
              </a:rPr>
              <a:t> </a:t>
            </a:r>
            <a:r>
              <a:rPr sz="2800" dirty="0">
                <a:solidFill>
                  <a:srgbClr val="1F487C"/>
                </a:solidFill>
                <a:cs typeface="Times New Roman" panose="02020603050405020304"/>
              </a:rPr>
              <a:t>gene</a:t>
            </a:r>
            <a:endParaRPr sz="2800" dirty="0">
              <a:cs typeface="Times New Roman" panose="02020603050405020304"/>
            </a:endParaRPr>
          </a:p>
          <a:p>
            <a:pPr marL="156845">
              <a:lnSpc>
                <a:spcPct val="100000"/>
              </a:lnSpc>
              <a:spcBef>
                <a:spcPts val="1040"/>
              </a:spcBef>
            </a:pPr>
            <a:endParaRPr sz="2800" dirty="0"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9333" y="235090"/>
            <a:ext cx="382100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45" dirty="0">
                <a:solidFill>
                  <a:schemeClr val="tx1"/>
                </a:solidFill>
                <a:latin typeface="+mn-lt"/>
                <a:cs typeface="Calibri" panose="020F0502020204030204"/>
              </a:rPr>
              <a:t>LIMITATIONS</a:t>
            </a:r>
            <a:endParaRPr sz="4000" b="1" spc="-45" dirty="0">
              <a:solidFill>
                <a:schemeClr val="tx1"/>
              </a:solidFill>
              <a:latin typeface="+mn-lt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3210" y="1016000"/>
            <a:ext cx="11355070" cy="236667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99CCFF"/>
              </a:buClr>
              <a:buFont typeface="Arial" panose="020B0604020202020204"/>
              <a:buChar char="•"/>
              <a:tabLst>
                <a:tab pos="431800" algn="l"/>
                <a:tab pos="431800" algn="l"/>
                <a:tab pos="2670810" algn="l"/>
              </a:tabLst>
            </a:pPr>
            <a:r>
              <a:rPr sz="2800" dirty="0"/>
              <a:t>	</a:t>
            </a:r>
            <a:r>
              <a:rPr sz="3200" dirty="0">
                <a:solidFill>
                  <a:srgbClr val="CC3300"/>
                </a:solidFill>
                <a:cs typeface="Times New Roman" panose="02020603050405020304"/>
              </a:rPr>
              <a:t>Mainly</a:t>
            </a:r>
            <a:r>
              <a:rPr sz="3200" spc="-20" dirty="0">
                <a:solidFill>
                  <a:srgbClr val="CC3300"/>
                </a:solidFill>
                <a:cs typeface="Times New Roman" panose="02020603050405020304"/>
              </a:rPr>
              <a:t> </a:t>
            </a:r>
            <a:r>
              <a:rPr sz="3200" dirty="0">
                <a:solidFill>
                  <a:srgbClr val="CC3300"/>
                </a:solidFill>
                <a:cs typeface="Times New Roman" panose="02020603050405020304"/>
              </a:rPr>
              <a:t>identifies loci with </a:t>
            </a:r>
            <a:r>
              <a:rPr sz="3200" spc="-10" dirty="0">
                <a:solidFill>
                  <a:srgbClr val="CC3300"/>
                </a:solidFill>
                <a:cs typeface="Times New Roman" panose="02020603050405020304"/>
              </a:rPr>
              <a:t>large</a:t>
            </a:r>
            <a:r>
              <a:rPr sz="3200" spc="-55" dirty="0">
                <a:solidFill>
                  <a:srgbClr val="CC3300"/>
                </a:solidFill>
                <a:cs typeface="Times New Roman" panose="02020603050405020304"/>
              </a:rPr>
              <a:t> </a:t>
            </a:r>
            <a:r>
              <a:rPr sz="3200" spc="-5" dirty="0">
                <a:solidFill>
                  <a:srgbClr val="CC3300"/>
                </a:solidFill>
                <a:cs typeface="Times New Roman" panose="02020603050405020304"/>
              </a:rPr>
              <a:t>effects</a:t>
            </a:r>
            <a:r>
              <a:rPr sz="3200" spc="-5" dirty="0">
                <a:solidFill>
                  <a:srgbClr val="99CCFF"/>
                </a:solidFill>
                <a:cs typeface="Times New Roman" panose="02020603050405020304"/>
              </a:rPr>
              <a:t>.</a:t>
            </a:r>
            <a:endParaRPr sz="3200" dirty="0"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1440"/>
              </a:spcBef>
              <a:buFont typeface="Arial" panose="020B0604020202020204"/>
              <a:buChar char="•"/>
              <a:tabLst>
                <a:tab pos="354965" algn="l"/>
                <a:tab pos="355600" algn="l"/>
                <a:tab pos="4936490" algn="l"/>
              </a:tabLst>
            </a:pPr>
            <a:r>
              <a:rPr sz="3200" spc="-5" dirty="0">
                <a:cs typeface="Times New Roman" panose="02020603050405020304"/>
              </a:rPr>
              <a:t>Small </a:t>
            </a:r>
            <a:r>
              <a:rPr sz="3200" dirty="0">
                <a:cs typeface="Times New Roman" panose="02020603050405020304"/>
              </a:rPr>
              <a:t>additive </a:t>
            </a:r>
            <a:r>
              <a:rPr sz="3200" spc="-10" dirty="0">
                <a:cs typeface="Times New Roman" panose="02020603050405020304"/>
              </a:rPr>
              <a:t>effects </a:t>
            </a:r>
            <a:r>
              <a:rPr sz="3200" dirty="0">
                <a:cs typeface="Times New Roman" panose="02020603050405020304"/>
              </a:rPr>
              <a:t>/</a:t>
            </a:r>
            <a:r>
              <a:rPr sz="3200" spc="-20" dirty="0">
                <a:cs typeface="Times New Roman" panose="02020603050405020304"/>
              </a:rPr>
              <a:t> </a:t>
            </a:r>
            <a:r>
              <a:rPr sz="3200" dirty="0">
                <a:cs typeface="Times New Roman" panose="02020603050405020304"/>
              </a:rPr>
              <a:t>epistatic</a:t>
            </a:r>
            <a:r>
              <a:rPr sz="3200" spc="-30" dirty="0">
                <a:cs typeface="Times New Roman" panose="02020603050405020304"/>
              </a:rPr>
              <a:t> </a:t>
            </a:r>
            <a:r>
              <a:rPr sz="3200" dirty="0">
                <a:cs typeface="Times New Roman" panose="02020603050405020304"/>
              </a:rPr>
              <a:t>loci are not detected and</a:t>
            </a:r>
            <a:r>
              <a:rPr sz="3200" spc="-135" dirty="0">
                <a:cs typeface="Times New Roman" panose="02020603050405020304"/>
              </a:rPr>
              <a:t> </a:t>
            </a:r>
            <a:r>
              <a:rPr sz="3200" spc="-10" dirty="0">
                <a:cs typeface="Times New Roman" panose="02020603050405020304"/>
              </a:rPr>
              <a:t>may </a:t>
            </a:r>
            <a:r>
              <a:rPr sz="3200" dirty="0">
                <a:cs typeface="Times New Roman" panose="02020603050405020304"/>
              </a:rPr>
              <a:t>require further</a:t>
            </a:r>
            <a:r>
              <a:rPr sz="3200" spc="-50" dirty="0">
                <a:cs typeface="Times New Roman" panose="02020603050405020304"/>
              </a:rPr>
              <a:t> </a:t>
            </a:r>
            <a:r>
              <a:rPr sz="3200" dirty="0">
                <a:cs typeface="Times New Roman" panose="02020603050405020304"/>
              </a:rPr>
              <a:t>analyses.</a:t>
            </a:r>
            <a:endParaRPr sz="3200" dirty="0">
              <a:cs typeface="Times New Roman" panose="02020603050405020304"/>
            </a:endParaRPr>
          </a:p>
          <a:p>
            <a:pPr marL="12700" indent="0">
              <a:lnSpc>
                <a:spcPct val="100000"/>
              </a:lnSpc>
              <a:spcBef>
                <a:spcPts val="1490"/>
              </a:spcBef>
              <a:buFont typeface="Arial" panose="020B0604020202020204"/>
              <a:buNone/>
              <a:tabLst>
                <a:tab pos="354965" algn="l"/>
                <a:tab pos="355600" algn="l"/>
              </a:tabLst>
            </a:pPr>
            <a:endParaRPr sz="2800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altLang="en-US" sz="4000" b="1" dirty="0">
                <a:latin typeface="+mn-lt"/>
                <a:cs typeface="+mn-lt"/>
              </a:rPr>
              <a:t>Practical considerations</a:t>
            </a:r>
            <a:endParaRPr lang="en-IN" altLang="en-US" sz="4000" b="1" dirty="0">
              <a:latin typeface="+mn-lt"/>
              <a:cs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600" y="2638044"/>
            <a:ext cx="10617200" cy="3101983"/>
          </a:xfrm>
        </p:spPr>
        <p:txBody>
          <a:bodyPr>
            <a:normAutofit/>
          </a:bodyPr>
          <a:lstStyle/>
          <a:p>
            <a:r>
              <a:rPr lang="en-IN" altLang="en-US" sz="3200" dirty="0"/>
              <a:t>QTL regions different for different populations (for same trait) - Hard to compare unless we have common markers</a:t>
            </a:r>
            <a:endParaRPr lang="en-IN" altLang="en-US" sz="3200" dirty="0"/>
          </a:p>
          <a:p>
            <a:r>
              <a:rPr lang="en-IN" altLang="en-US" sz="3200" dirty="0"/>
              <a:t>Presence of Physical map to compare helps identify physical positions and candidate genes</a:t>
            </a:r>
            <a:endParaRPr lang="en-IN" altLang="en-US" sz="3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44115" y="888365"/>
            <a:ext cx="9050020" cy="45389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268595" y="6055995"/>
            <a:ext cx="6451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http://www.informatics.jax.org/silver/figures/figure7-5.shtml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30835" y="49530"/>
            <a:ext cx="65411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/>
              <a:t>Genetic Map - Physical map</a:t>
            </a:r>
            <a:endParaRPr lang="en-US" sz="3600" b="1"/>
          </a:p>
        </p:txBody>
      </p:sp>
      <p:cxnSp>
        <p:nvCxnSpPr>
          <p:cNvPr id="7" name="Straight Connector 6"/>
          <p:cNvCxnSpPr/>
          <p:nvPr/>
        </p:nvCxnSpPr>
        <p:spPr>
          <a:xfrm>
            <a:off x="4428490" y="1754505"/>
            <a:ext cx="12700" cy="38227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911725" y="4223385"/>
            <a:ext cx="12700" cy="38227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4542790" y="4681855"/>
            <a:ext cx="890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QTL</a:t>
            </a:r>
            <a:endParaRPr lang="en-US" b="1"/>
          </a:p>
        </p:txBody>
      </p:sp>
      <p:sp>
        <p:nvSpPr>
          <p:cNvPr id="10" name="Text Box 9"/>
          <p:cNvSpPr txBox="1"/>
          <p:nvPr/>
        </p:nvSpPr>
        <p:spPr>
          <a:xfrm>
            <a:off x="4091305" y="1221740"/>
            <a:ext cx="7550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ym typeface="+mn-ea"/>
              </a:rPr>
              <a:t>Gene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8533" y="495872"/>
            <a:ext cx="66548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-30" dirty="0">
                <a:solidFill>
                  <a:schemeClr val="tx1"/>
                </a:solidFill>
                <a:latin typeface="+mn-lt"/>
                <a:cs typeface="+mn-lt"/>
              </a:rPr>
              <a:t>QTL</a:t>
            </a:r>
            <a:r>
              <a:rPr sz="4000" b="1" spc="-80" dirty="0">
                <a:solidFill>
                  <a:schemeClr val="tx1"/>
                </a:solidFill>
                <a:latin typeface="+mn-lt"/>
                <a:cs typeface="+mn-lt"/>
              </a:rPr>
              <a:t> </a:t>
            </a:r>
            <a:r>
              <a:rPr sz="4000" b="1" spc="-5" dirty="0">
                <a:solidFill>
                  <a:schemeClr val="tx1"/>
                </a:solidFill>
                <a:latin typeface="+mn-lt"/>
                <a:cs typeface="+mn-lt"/>
              </a:rPr>
              <a:t>MAPPING</a:t>
            </a:r>
            <a:endParaRPr sz="4000" b="1" spc="-5" dirty="0">
              <a:solidFill>
                <a:schemeClr val="tx1"/>
              </a:solidFill>
              <a:latin typeface="+mn-lt"/>
              <a:cs typeface="+mn-l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077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3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355600" algn="l"/>
              </a:tabLst>
            </a:pPr>
            <a:r>
              <a:rPr sz="2800" spc="-15" dirty="0"/>
              <a:t>Many </a:t>
            </a:r>
            <a:r>
              <a:rPr sz="2800" spc="-5" dirty="0"/>
              <a:t>agriculturally </a:t>
            </a:r>
            <a:r>
              <a:rPr sz="2800" spc="-10" dirty="0"/>
              <a:t>important traits </a:t>
            </a:r>
            <a:r>
              <a:rPr sz="2800" spc="-5" dirty="0"/>
              <a:t>such as yield, quality and </a:t>
            </a:r>
            <a:r>
              <a:rPr sz="2800" spc="-10" dirty="0"/>
              <a:t>some </a:t>
            </a:r>
            <a:r>
              <a:rPr sz="2800" spc="-15" dirty="0"/>
              <a:t>forms </a:t>
            </a:r>
            <a:r>
              <a:rPr sz="2800" spc="-5" dirty="0"/>
              <a:t>of disease </a:t>
            </a:r>
            <a:r>
              <a:rPr sz="2800" spc="-10" dirty="0"/>
              <a:t>resistance </a:t>
            </a:r>
            <a:r>
              <a:rPr sz="2800" spc="-15" dirty="0"/>
              <a:t>are controlled </a:t>
            </a:r>
            <a:r>
              <a:rPr sz="2800" spc="-25" dirty="0"/>
              <a:t>by </a:t>
            </a:r>
            <a:r>
              <a:rPr sz="2800" spc="-10" dirty="0"/>
              <a:t>many </a:t>
            </a:r>
            <a:r>
              <a:rPr sz="2800" spc="-5" dirty="0"/>
              <a:t>genes and </a:t>
            </a:r>
            <a:r>
              <a:rPr sz="2800" spc="-15" dirty="0"/>
              <a:t>are</a:t>
            </a:r>
            <a:r>
              <a:rPr sz="2800" spc="535" dirty="0"/>
              <a:t> </a:t>
            </a:r>
            <a:r>
              <a:rPr sz="2800" spc="-5" dirty="0"/>
              <a:t>known </a:t>
            </a:r>
            <a:r>
              <a:rPr sz="2800" dirty="0"/>
              <a:t>as </a:t>
            </a:r>
            <a:r>
              <a:rPr sz="2800" b="1" spc="-20" dirty="0">
                <a:cs typeface="Calibri" panose="020F0502020204030204"/>
              </a:rPr>
              <a:t>“quantitative </a:t>
            </a:r>
            <a:r>
              <a:rPr sz="2800" b="1" spc="-15" dirty="0">
                <a:cs typeface="Calibri" panose="020F0502020204030204"/>
              </a:rPr>
              <a:t>traits </a:t>
            </a:r>
            <a:r>
              <a:rPr sz="2800" spc="-5" dirty="0"/>
              <a:t>or </a:t>
            </a:r>
            <a:r>
              <a:rPr sz="2800" b="1" spc="-10" dirty="0">
                <a:cs typeface="Calibri" panose="020F0502020204030204"/>
              </a:rPr>
              <a:t>polygenic </a:t>
            </a:r>
            <a:r>
              <a:rPr sz="2800" spc="-5" dirty="0"/>
              <a:t>or </a:t>
            </a:r>
            <a:r>
              <a:rPr sz="2800" b="1" spc="-10" dirty="0">
                <a:cs typeface="Calibri" panose="020F0502020204030204"/>
              </a:rPr>
              <a:t>multifactorial </a:t>
            </a:r>
            <a:r>
              <a:rPr sz="2800" spc="-5" dirty="0"/>
              <a:t>or </a:t>
            </a:r>
            <a:r>
              <a:rPr sz="2800" b="1" spc="-10" dirty="0">
                <a:cs typeface="Calibri" panose="020F0502020204030204"/>
              </a:rPr>
              <a:t>complex</a:t>
            </a:r>
            <a:r>
              <a:rPr sz="2800" b="1" spc="20" dirty="0">
                <a:cs typeface="Calibri" panose="020F0502020204030204"/>
              </a:rPr>
              <a:t> </a:t>
            </a:r>
            <a:r>
              <a:rPr sz="2800" b="1" spc="-40" dirty="0">
                <a:cs typeface="Calibri" panose="020F0502020204030204"/>
              </a:rPr>
              <a:t>traits”.</a:t>
            </a:r>
            <a:endParaRPr sz="2800" b="1" spc="-40" dirty="0">
              <a:cs typeface="Calibri" panose="020F0502020204030204"/>
            </a:endParaRPr>
          </a:p>
          <a:p>
            <a:pPr marL="727710" lvl="1" indent="-349250">
              <a:lnSpc>
                <a:spcPct val="100000"/>
              </a:lnSpc>
              <a:spcBef>
                <a:spcPts val="1500"/>
              </a:spcBef>
              <a:buFont typeface="Wingdings" panose="05000000000000000000"/>
              <a:buChar char=""/>
              <a:tabLst>
                <a:tab pos="728345" algn="l"/>
              </a:tabLst>
            </a:pPr>
            <a:r>
              <a:rPr sz="2800" spc="-10" dirty="0">
                <a:cs typeface="Calibri" panose="020F0502020204030204"/>
              </a:rPr>
              <a:t>These traits show continuous variation </a:t>
            </a:r>
            <a:r>
              <a:rPr sz="2800" spc="-5" dirty="0">
                <a:cs typeface="Calibri" panose="020F0502020204030204"/>
              </a:rPr>
              <a:t>in a</a:t>
            </a:r>
            <a:r>
              <a:rPr sz="2800" spc="80" dirty="0">
                <a:cs typeface="Calibri" panose="020F0502020204030204"/>
              </a:rPr>
              <a:t> </a:t>
            </a:r>
            <a:r>
              <a:rPr sz="2800" spc="-10" dirty="0">
                <a:cs typeface="Calibri" panose="020F0502020204030204"/>
              </a:rPr>
              <a:t>population.</a:t>
            </a:r>
            <a:endParaRPr sz="2800" dirty="0">
              <a:cs typeface="Calibri" panose="020F0502020204030204"/>
            </a:endParaRPr>
          </a:p>
          <a:p>
            <a:pPr marL="727710" lvl="1" indent="-349250">
              <a:lnSpc>
                <a:spcPct val="100000"/>
              </a:lnSpc>
              <a:spcBef>
                <a:spcPts val="1500"/>
              </a:spcBef>
              <a:buFont typeface="Wingdings" panose="05000000000000000000"/>
              <a:buChar char=""/>
              <a:tabLst>
                <a:tab pos="728345" algn="l"/>
              </a:tabLst>
            </a:pPr>
            <a:r>
              <a:rPr sz="2800" spc="-10" dirty="0">
                <a:cs typeface="Calibri" panose="020F0502020204030204"/>
              </a:rPr>
              <a:t>These traits </a:t>
            </a:r>
            <a:r>
              <a:rPr sz="2800" b="1" spc="-5" dirty="0">
                <a:cs typeface="Calibri" panose="020F0502020204030204"/>
              </a:rPr>
              <a:t>do not </a:t>
            </a:r>
            <a:r>
              <a:rPr sz="2800" spc="-15" dirty="0">
                <a:cs typeface="Calibri" panose="020F0502020204030204"/>
              </a:rPr>
              <a:t>fall into </a:t>
            </a:r>
            <a:r>
              <a:rPr sz="2800" b="1" spc="-15" dirty="0">
                <a:cs typeface="Calibri" panose="020F0502020204030204"/>
              </a:rPr>
              <a:t>discrete</a:t>
            </a:r>
            <a:r>
              <a:rPr sz="2800" b="1" spc="40" dirty="0">
                <a:cs typeface="Calibri" panose="020F0502020204030204"/>
              </a:rPr>
              <a:t> </a:t>
            </a:r>
            <a:r>
              <a:rPr sz="2800" b="1" spc="-5" dirty="0">
                <a:cs typeface="Calibri" panose="020F0502020204030204"/>
              </a:rPr>
              <a:t>classes</a:t>
            </a:r>
            <a:r>
              <a:rPr sz="2800" spc="-5" dirty="0">
                <a:cs typeface="Calibri" panose="020F0502020204030204"/>
              </a:rPr>
              <a:t>.</a:t>
            </a:r>
            <a:endParaRPr sz="2800" dirty="0">
              <a:cs typeface="Calibri" panose="020F0502020204030204"/>
            </a:endParaRPr>
          </a:p>
          <a:p>
            <a:pPr marL="378460" lvl="1" indent="0">
              <a:lnSpc>
                <a:spcPct val="100000"/>
              </a:lnSpc>
              <a:spcBef>
                <a:spcPts val="1500"/>
              </a:spcBef>
              <a:buFont typeface="Wingdings" panose="05000000000000000000"/>
              <a:buNone/>
              <a:tabLst>
                <a:tab pos="728345" algn="l"/>
              </a:tabLst>
            </a:pPr>
            <a:endParaRPr sz="25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133" y="270933"/>
            <a:ext cx="10515600" cy="50461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400" b="1" dirty="0">
                <a:cs typeface="+mn-lt"/>
              </a:rPr>
              <a:t>Q gene input – Has 3 sections</a:t>
            </a:r>
            <a:endParaRPr lang="en-US" sz="3400" b="1" dirty="0">
              <a:cs typeface="+mn-lt"/>
            </a:endParaRPr>
          </a:p>
          <a:p>
            <a:pPr marL="0" indent="0">
              <a:buNone/>
            </a:pPr>
            <a:endParaRPr lang="en-US" sz="2800" dirty="0">
              <a:cs typeface="+mn-lt"/>
            </a:endParaRPr>
          </a:p>
          <a:p>
            <a:pPr marL="0" indent="0">
              <a:buNone/>
            </a:pPr>
            <a:r>
              <a:rPr lang="en-US" sz="3200" dirty="0">
                <a:cs typeface="+mn-lt"/>
              </a:rPr>
              <a:t>[Header]  </a:t>
            </a:r>
            <a:br>
              <a:rPr lang="en-US" sz="3200" dirty="0">
                <a:cs typeface="+mn-lt"/>
              </a:rPr>
            </a:br>
            <a:r>
              <a:rPr lang="en-US" sz="3200" dirty="0">
                <a:cs typeface="+mn-lt"/>
              </a:rPr>
              <a:t>Study Name </a:t>
            </a:r>
            <a:r>
              <a:rPr lang="en-US" sz="3200" dirty="0" err="1">
                <a:cs typeface="+mn-lt"/>
              </a:rPr>
              <a:t>Xanthomonas</a:t>
            </a:r>
            <a:br>
              <a:rPr lang="en-US" sz="3200" dirty="0">
                <a:cs typeface="+mn-lt"/>
              </a:rPr>
            </a:br>
            <a:r>
              <a:rPr lang="en-US" sz="3200" dirty="0">
                <a:solidFill>
                  <a:srgbClr val="C00000"/>
                </a:solidFill>
                <a:cs typeface="+mn-lt"/>
              </a:rPr>
              <a:t>Mating string r  </a:t>
            </a:r>
            <a:br>
              <a:rPr lang="en-US" sz="3200" dirty="0">
                <a:cs typeface="+mn-lt"/>
              </a:rPr>
            </a:br>
            <a:r>
              <a:rPr lang="en-US" sz="3200" dirty="0">
                <a:cs typeface="+mn-lt"/>
              </a:rPr>
              <a:t>Genotype symbols </a:t>
            </a:r>
            <a:r>
              <a:rPr lang="en-US" sz="3200" dirty="0" err="1">
                <a:cs typeface="+mn-lt"/>
              </a:rPr>
              <a:t>ABHxx</a:t>
            </a:r>
            <a:r>
              <a:rPr lang="en-US" sz="3200" dirty="0">
                <a:cs typeface="+mn-lt"/>
              </a:rPr>
              <a:t>-  </a:t>
            </a:r>
            <a:br>
              <a:rPr lang="en-US" sz="3200" dirty="0">
                <a:cs typeface="+mn-lt"/>
              </a:rPr>
            </a:br>
            <a:r>
              <a:rPr lang="en-US" sz="3200" dirty="0">
                <a:cs typeface="+mn-lt"/>
              </a:rPr>
              <a:t>Parent1 RT0034  </a:t>
            </a:r>
            <a:br>
              <a:rPr lang="en-US" sz="3200" dirty="0">
                <a:cs typeface="+mn-lt"/>
              </a:rPr>
            </a:br>
            <a:r>
              <a:rPr lang="en-US" sz="3200" dirty="0">
                <a:cs typeface="+mn-lt"/>
              </a:rPr>
              <a:t>Parent2 Cypress</a:t>
            </a:r>
            <a:endParaRPr lang="en-US" sz="32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1" y="233510"/>
            <a:ext cx="10414000" cy="6624490"/>
          </a:xfrm>
        </p:spPr>
        <p:txBody>
          <a:bodyPr>
            <a:no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IN" altLang="en-US" sz="3200" b="1" dirty="0"/>
              <a:t>Strings</a:t>
            </a:r>
            <a:endParaRPr lang="en-IN" altLang="en-US" sz="3200" b="1" dirty="0"/>
          </a:p>
          <a:p>
            <a:pPr>
              <a:spcBef>
                <a:spcPts val="400"/>
              </a:spcBef>
            </a:pPr>
            <a:r>
              <a:rPr lang="en-IN" altLang="en-US" sz="3200" dirty="0"/>
              <a:t>b=</a:t>
            </a:r>
            <a:r>
              <a:rPr lang="en-US" sz="3200" dirty="0"/>
              <a:t>backcrossing, </a:t>
            </a:r>
            <a:endParaRPr lang="en-US" sz="3200" dirty="0"/>
          </a:p>
          <a:p>
            <a:pPr>
              <a:spcBef>
                <a:spcPts val="400"/>
              </a:spcBef>
            </a:pPr>
            <a:r>
              <a:rPr lang="en-IN" altLang="en-US" sz="3200" dirty="0"/>
              <a:t>d=</a:t>
            </a:r>
            <a:r>
              <a:rPr lang="en-US" sz="3200" dirty="0"/>
              <a:t>doubled-haploid creation, </a:t>
            </a:r>
            <a:endParaRPr lang="en-US" sz="3200" dirty="0"/>
          </a:p>
          <a:p>
            <a:pPr>
              <a:spcBef>
                <a:spcPts val="400"/>
              </a:spcBef>
            </a:pPr>
            <a:r>
              <a:rPr lang="en-IN" altLang="en-US" sz="3200" dirty="0"/>
              <a:t>s=</a:t>
            </a:r>
            <a:r>
              <a:rPr lang="en-US" sz="3200" dirty="0" err="1"/>
              <a:t>selfing</a:t>
            </a:r>
            <a:r>
              <a:rPr lang="en-US" sz="3200" dirty="0"/>
              <a:t>, and </a:t>
            </a:r>
            <a:endParaRPr lang="en-US" sz="3200" dirty="0"/>
          </a:p>
          <a:p>
            <a:pPr>
              <a:spcBef>
                <a:spcPts val="400"/>
              </a:spcBef>
            </a:pPr>
            <a:r>
              <a:rPr lang="en-IN" altLang="en-US" sz="3200" dirty="0" err="1"/>
              <a:t>i</a:t>
            </a:r>
            <a:r>
              <a:rPr lang="en-IN" altLang="en-US" sz="3200" dirty="0"/>
              <a:t>=</a:t>
            </a:r>
            <a:r>
              <a:rPr lang="en-US" sz="3200" dirty="0"/>
              <a:t>random intercrossing</a:t>
            </a:r>
            <a:endParaRPr lang="en-US" sz="3200" dirty="0"/>
          </a:p>
          <a:p>
            <a:pPr>
              <a:spcBef>
                <a:spcPts val="400"/>
              </a:spcBef>
            </a:pPr>
            <a:r>
              <a:rPr lang="en-US" sz="3200" dirty="0"/>
              <a:t>r = </a:t>
            </a:r>
            <a:r>
              <a:rPr lang="en-US" sz="3200" dirty="0" err="1"/>
              <a:t>ril</a:t>
            </a:r>
            <a:endParaRPr lang="en-US" sz="3200" dirty="0">
              <a:sym typeface="+mn-ea"/>
            </a:endParaRPr>
          </a:p>
          <a:p>
            <a:pPr>
              <a:spcBef>
                <a:spcPts val="400"/>
              </a:spcBef>
            </a:pPr>
            <a:r>
              <a:rPr lang="en-US" sz="3200" dirty="0">
                <a:sym typeface="+mn-ea"/>
              </a:rPr>
              <a:t>BC1F1  </a:t>
            </a:r>
            <a:r>
              <a:rPr lang="en-IN" altLang="en-US" sz="3200" dirty="0">
                <a:sym typeface="+mn-ea"/>
              </a:rPr>
              <a:t>-</a:t>
            </a:r>
            <a:r>
              <a:rPr lang="en-US" sz="3200" dirty="0">
                <a:sym typeface="+mn-ea"/>
              </a:rPr>
              <a:t> b</a:t>
            </a:r>
            <a:endParaRPr lang="en-US" sz="3200" dirty="0">
              <a:sym typeface="+mn-ea"/>
            </a:endParaRPr>
          </a:p>
          <a:p>
            <a:pPr>
              <a:spcBef>
                <a:spcPts val="400"/>
              </a:spcBef>
            </a:pPr>
            <a:r>
              <a:rPr lang="en-US" sz="3200" dirty="0">
                <a:sym typeface="+mn-ea"/>
              </a:rPr>
              <a:t>F2 </a:t>
            </a:r>
            <a:r>
              <a:rPr lang="en-IN" altLang="en-US" sz="3200" dirty="0">
                <a:sym typeface="+mn-ea"/>
              </a:rPr>
              <a:t>-</a:t>
            </a:r>
            <a:r>
              <a:rPr lang="en-US" sz="3200" dirty="0">
                <a:sym typeface="+mn-ea"/>
              </a:rPr>
              <a:t> </a:t>
            </a:r>
            <a:r>
              <a:rPr lang="en-IN" altLang="en-US" sz="3200" dirty="0">
                <a:sym typeface="+mn-ea"/>
              </a:rPr>
              <a:t>s</a:t>
            </a:r>
            <a:r>
              <a:rPr lang="en-US" sz="3200" dirty="0">
                <a:sym typeface="+mn-ea"/>
              </a:rPr>
              <a:t> </a:t>
            </a:r>
            <a:endParaRPr lang="en-US" sz="3200" dirty="0"/>
          </a:p>
          <a:p>
            <a:pPr>
              <a:spcBef>
                <a:spcPts val="400"/>
              </a:spcBef>
            </a:pPr>
            <a:r>
              <a:rPr lang="en-US" sz="3200" dirty="0">
                <a:sym typeface="+mn-ea"/>
              </a:rPr>
              <a:t>F3 </a:t>
            </a:r>
            <a:r>
              <a:rPr lang="en-IN" altLang="en-US" sz="3200" dirty="0">
                <a:sym typeface="+mn-ea"/>
              </a:rPr>
              <a:t>-</a:t>
            </a:r>
            <a:r>
              <a:rPr lang="en-US" sz="3200" dirty="0" err="1">
                <a:sym typeface="+mn-ea"/>
              </a:rPr>
              <a:t>ss</a:t>
            </a:r>
            <a:r>
              <a:rPr lang="en-US" sz="3200" dirty="0">
                <a:sym typeface="+mn-ea"/>
              </a:rPr>
              <a:t> </a:t>
            </a:r>
            <a:endParaRPr lang="en-US" sz="3200" dirty="0"/>
          </a:p>
          <a:p>
            <a:pPr>
              <a:spcBef>
                <a:spcPts val="400"/>
              </a:spcBef>
            </a:pPr>
            <a:r>
              <a:rPr lang="en-US" sz="3200" dirty="0">
                <a:sym typeface="+mn-ea"/>
              </a:rPr>
              <a:t>series of three backcrosses followed by a </a:t>
            </a:r>
            <a:r>
              <a:rPr lang="en-US" sz="3200" dirty="0" err="1">
                <a:sym typeface="+mn-ea"/>
              </a:rPr>
              <a:t>selfing</a:t>
            </a:r>
            <a:r>
              <a:rPr lang="en-US" sz="3200" dirty="0">
                <a:sym typeface="+mn-ea"/>
              </a:rPr>
              <a:t> </a:t>
            </a:r>
            <a:r>
              <a:rPr lang="en-IN" altLang="en-US" sz="3200" dirty="0">
                <a:sym typeface="+mn-ea"/>
              </a:rPr>
              <a:t>-</a:t>
            </a:r>
            <a:r>
              <a:rPr lang="en-US" sz="3200" dirty="0">
                <a:sym typeface="+mn-ea"/>
              </a:rPr>
              <a:t> </a:t>
            </a:r>
            <a:r>
              <a:rPr lang="en-US" sz="3200" dirty="0" err="1">
                <a:sym typeface="+mn-ea"/>
              </a:rPr>
              <a:t>bbbs</a:t>
            </a:r>
            <a:r>
              <a:rPr lang="en-US" sz="3200" dirty="0">
                <a:sym typeface="+mn-ea"/>
              </a:rPr>
              <a:t>. </a:t>
            </a:r>
            <a:endParaRPr lang="en-US" sz="3200" dirty="0"/>
          </a:p>
          <a:p>
            <a:pPr>
              <a:spcBef>
                <a:spcPts val="400"/>
              </a:spcBef>
            </a:pPr>
            <a:r>
              <a:rPr lang="en-US" sz="3200" dirty="0">
                <a:sym typeface="+mn-ea"/>
              </a:rPr>
              <a:t>backcross twice, self once, randomly intercross twice, and backcross again </a:t>
            </a:r>
            <a:r>
              <a:rPr lang="en-IN" altLang="en-US" sz="3200" dirty="0">
                <a:sym typeface="+mn-ea"/>
              </a:rPr>
              <a:t>- </a:t>
            </a:r>
            <a:r>
              <a:rPr lang="en-US" sz="3200" dirty="0">
                <a:sym typeface="+mn-ea"/>
              </a:rPr>
              <a:t> </a:t>
            </a:r>
            <a:r>
              <a:rPr lang="en-US" sz="3200" dirty="0" err="1">
                <a:sym typeface="+mn-ea"/>
              </a:rPr>
              <a:t>bbsiib</a:t>
            </a:r>
            <a:r>
              <a:rPr lang="en-US" sz="3200" dirty="0">
                <a:sym typeface="+mn-ea"/>
              </a:rPr>
              <a:t>.</a:t>
            </a:r>
            <a:endParaRPr lang="en-US" sz="3200" dirty="0"/>
          </a:p>
          <a:p>
            <a:pPr>
              <a:spcBef>
                <a:spcPts val="400"/>
              </a:spcBef>
            </a:pPr>
            <a:endParaRPr lang="en-US" sz="32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40267"/>
            <a:ext cx="10752667" cy="55710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Genotype symbols</a:t>
            </a:r>
            <a:r>
              <a:rPr lang="en-US" sz="3200" dirty="0"/>
              <a:t> </a:t>
            </a:r>
            <a:endParaRPr lang="en-US" sz="3200" dirty="0"/>
          </a:p>
          <a:p>
            <a:r>
              <a:rPr lang="en-US" sz="3200" dirty="0"/>
              <a:t>Symbols used to represent the </a:t>
            </a:r>
            <a:endParaRPr lang="en-US" sz="3200" dirty="0"/>
          </a:p>
          <a:p>
            <a:r>
              <a:rPr lang="en-US" sz="3200" dirty="0"/>
              <a:t>parent 1 homozygote </a:t>
            </a:r>
            <a:r>
              <a:rPr lang="en-US" sz="3200" b="1" dirty="0"/>
              <a:t>AA</a:t>
            </a:r>
            <a:r>
              <a:rPr lang="en-US" sz="3200" dirty="0"/>
              <a:t>, </a:t>
            </a:r>
            <a:endParaRPr lang="en-US" sz="3200" dirty="0"/>
          </a:p>
          <a:p>
            <a:r>
              <a:rPr lang="en-US" sz="3200" dirty="0"/>
              <a:t>parent 2 homozygote </a:t>
            </a:r>
            <a:r>
              <a:rPr lang="en-US" sz="3200" b="1" dirty="0"/>
              <a:t>aa</a:t>
            </a:r>
            <a:r>
              <a:rPr lang="en-US" sz="3200" dirty="0"/>
              <a:t>, </a:t>
            </a:r>
            <a:endParaRPr lang="en-US" sz="3200" dirty="0"/>
          </a:p>
          <a:p>
            <a:r>
              <a:rPr lang="en-US" sz="3200" dirty="0"/>
              <a:t>heterozygote </a:t>
            </a:r>
            <a:r>
              <a:rPr lang="en-US" sz="3200" b="1" dirty="0"/>
              <a:t>Aa</a:t>
            </a:r>
            <a:r>
              <a:rPr lang="en-US" sz="3200" dirty="0"/>
              <a:t>, </a:t>
            </a:r>
            <a:endParaRPr lang="en-US" sz="3200" dirty="0"/>
          </a:p>
          <a:p>
            <a:r>
              <a:rPr lang="en-US" sz="3200" dirty="0"/>
              <a:t>the dominant marker phenotypes </a:t>
            </a:r>
            <a:r>
              <a:rPr lang="en-US" sz="3200" b="1" dirty="0"/>
              <a:t>a_ </a:t>
            </a:r>
            <a:r>
              <a:rPr lang="en-US" sz="3200" dirty="0"/>
              <a:t>and</a:t>
            </a:r>
            <a:r>
              <a:rPr lang="en-US" sz="3200" b="1" dirty="0"/>
              <a:t> A_</a:t>
            </a:r>
            <a:r>
              <a:rPr lang="en-US" sz="3200" dirty="0"/>
              <a:t>, </a:t>
            </a:r>
            <a:endParaRPr lang="en-US" sz="3200" dirty="0"/>
          </a:p>
          <a:p>
            <a:r>
              <a:rPr lang="en-US" sz="3200" dirty="0"/>
              <a:t>and missing data</a:t>
            </a:r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Ex: </a:t>
            </a:r>
            <a:r>
              <a:rPr lang="en-US" sz="3200" dirty="0">
                <a:solidFill>
                  <a:srgbClr val="C00000"/>
                </a:solidFill>
                <a:cs typeface="+mn-lt"/>
              </a:rPr>
              <a:t>Genotype symbols </a:t>
            </a:r>
            <a:r>
              <a:rPr lang="en-US" sz="3200" dirty="0" err="1">
                <a:solidFill>
                  <a:srgbClr val="C00000"/>
                </a:solidFill>
                <a:cs typeface="+mn-lt"/>
              </a:rPr>
              <a:t>ABHxx</a:t>
            </a:r>
            <a:r>
              <a:rPr lang="en-US" sz="3200" dirty="0">
                <a:solidFill>
                  <a:srgbClr val="C00000"/>
                </a:solidFill>
                <a:cs typeface="+mn-lt"/>
              </a:rPr>
              <a:t>- 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355600"/>
            <a:ext cx="10668000" cy="5571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cs typeface="+mn-lt"/>
                <a:sym typeface="+mn-ea"/>
              </a:rPr>
              <a:t>2</a:t>
            </a:r>
            <a:r>
              <a:rPr lang="en-US" sz="3600" b="1" baseline="30000" dirty="0">
                <a:cs typeface="+mn-lt"/>
                <a:sym typeface="+mn-ea"/>
              </a:rPr>
              <a:t>nd</a:t>
            </a:r>
            <a:r>
              <a:rPr lang="en-US" sz="3600" b="1" dirty="0">
                <a:cs typeface="+mn-lt"/>
                <a:sym typeface="+mn-ea"/>
              </a:rPr>
              <a:t> Section</a:t>
            </a:r>
            <a:endParaRPr lang="en-US" sz="3600" b="1" dirty="0">
              <a:cs typeface="+mn-lt"/>
              <a:sym typeface="+mn-ea"/>
            </a:endParaRPr>
          </a:p>
          <a:p>
            <a:pPr marL="0" indent="0">
              <a:buNone/>
            </a:pPr>
            <a:endParaRPr lang="en-US" sz="3200" dirty="0">
              <a:cs typeface="+mn-lt"/>
              <a:sym typeface="+mn-ea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cs typeface="+mn-lt"/>
                <a:sym typeface="+mn-ea"/>
              </a:rPr>
              <a:t>[Locus]  </a:t>
            </a:r>
            <a:endParaRPr lang="en-US" sz="3200" dirty="0">
              <a:solidFill>
                <a:schemeClr val="tx1"/>
              </a:solidFill>
              <a:cs typeface="+mn-lt"/>
              <a:sym typeface="+mn-ea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C00000"/>
                </a:solidFill>
                <a:cs typeface="+mn-lt"/>
                <a:sym typeface="+mn-ea"/>
              </a:rPr>
              <a:t>Marker </a:t>
            </a:r>
            <a:r>
              <a:rPr lang="en-US" sz="3200" dirty="0" err="1">
                <a:solidFill>
                  <a:srgbClr val="C00000"/>
                </a:solidFill>
                <a:cs typeface="+mn-lt"/>
                <a:sym typeface="+mn-ea"/>
              </a:rPr>
              <a:t>Chrom</a:t>
            </a:r>
            <a:r>
              <a:rPr lang="en-US" sz="3200" dirty="0">
                <a:solidFill>
                  <a:srgbClr val="C00000"/>
                </a:solidFill>
                <a:cs typeface="+mn-lt"/>
                <a:sym typeface="+mn-ea"/>
              </a:rPr>
              <a:t> position(</a:t>
            </a:r>
            <a:r>
              <a:rPr lang="en-US" sz="3200" dirty="0" err="1">
                <a:solidFill>
                  <a:srgbClr val="C00000"/>
                </a:solidFill>
                <a:cs typeface="+mn-lt"/>
                <a:sym typeface="+mn-ea"/>
              </a:rPr>
              <a:t>cM</a:t>
            </a:r>
            <a:r>
              <a:rPr lang="en-US" sz="3200" dirty="0">
                <a:solidFill>
                  <a:srgbClr val="C00000"/>
                </a:solidFill>
                <a:cs typeface="+mn-lt"/>
                <a:sym typeface="+mn-ea"/>
              </a:rPr>
              <a:t>)  Alleles</a:t>
            </a:r>
            <a:br>
              <a:rPr lang="en-US" sz="3200" dirty="0">
                <a:cs typeface="+mn-lt"/>
                <a:sym typeface="+mn-ea"/>
              </a:rPr>
            </a:br>
            <a:endParaRPr lang="en-US" sz="3200" dirty="0">
              <a:cs typeface="+mn-lt"/>
              <a:sym typeface="+mn-ea"/>
            </a:endParaRPr>
          </a:p>
          <a:p>
            <a:pPr marL="0" indent="0">
              <a:buNone/>
            </a:pPr>
            <a:r>
              <a:rPr lang="en-US" sz="3200" dirty="0">
                <a:cs typeface="+mn-lt"/>
                <a:sym typeface="+mn-ea"/>
              </a:rPr>
              <a:t>Ex:</a:t>
            </a:r>
            <a:endParaRPr lang="en-US" sz="3200" dirty="0">
              <a:cs typeface="+mn-lt"/>
              <a:sym typeface="+mn-ea"/>
            </a:endParaRPr>
          </a:p>
          <a:p>
            <a:pPr marL="0" indent="0">
              <a:buNone/>
            </a:pPr>
            <a:r>
              <a:rPr lang="en-US" sz="3200" dirty="0">
                <a:cs typeface="+mn-lt"/>
                <a:sym typeface="+mn-ea"/>
              </a:rPr>
              <a:t>AP2882 1 0 AAAAA-BB-BBBAABAABAAAAAAAAA</a:t>
            </a:r>
            <a:br>
              <a:rPr lang="en-US" sz="3200" dirty="0">
                <a:cs typeface="+mn-lt"/>
                <a:sym typeface="+mn-ea"/>
              </a:rPr>
            </a:br>
            <a:r>
              <a:rPr lang="en-US" sz="3200" dirty="0">
                <a:cs typeface="+mn-lt"/>
                <a:sym typeface="+mn-ea"/>
              </a:rPr>
              <a:t>RM10149 1 14.9 AAAAAAAABBBBABBAB-AAAAAA</a:t>
            </a:r>
            <a:br>
              <a:rPr lang="en-US" sz="3200" dirty="0">
                <a:cs typeface="+mn-lt"/>
                <a:sym typeface="+mn-ea"/>
              </a:rPr>
            </a:br>
            <a:endParaRPr lang="en-US" sz="3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733" y="982133"/>
            <a:ext cx="10498667" cy="5435599"/>
          </a:xfrm>
        </p:spPr>
        <p:txBody>
          <a:bodyPr>
            <a:normAutofit fontScale="97500"/>
          </a:bodyPr>
          <a:lstStyle/>
          <a:p>
            <a:r>
              <a:rPr lang="en-US" sz="2900" dirty="0">
                <a:solidFill>
                  <a:srgbClr val="C00000"/>
                </a:solidFill>
                <a:cs typeface="+mn-lt"/>
                <a:sym typeface="+mn-ea"/>
              </a:rPr>
              <a:t>[Trait]  </a:t>
            </a:r>
            <a:endParaRPr lang="en-US" sz="2900" dirty="0">
              <a:solidFill>
                <a:srgbClr val="C00000"/>
              </a:solidFill>
              <a:cs typeface="+mn-lt"/>
              <a:sym typeface="+mn-ea"/>
            </a:endParaRPr>
          </a:p>
          <a:p>
            <a:pPr marL="0" indent="0">
              <a:buNone/>
            </a:pPr>
            <a:r>
              <a:rPr lang="en-US" sz="2900" dirty="0" err="1">
                <a:solidFill>
                  <a:srgbClr val="C00000"/>
                </a:solidFill>
                <a:cs typeface="+mn-lt"/>
                <a:sym typeface="+mn-ea"/>
              </a:rPr>
              <a:t>Name_of_trait</a:t>
            </a:r>
            <a:r>
              <a:rPr lang="en-US" sz="2900" dirty="0">
                <a:solidFill>
                  <a:srgbClr val="C00000"/>
                </a:solidFill>
                <a:cs typeface="+mn-lt"/>
                <a:sym typeface="+mn-ea"/>
              </a:rPr>
              <a:t> Type  Values</a:t>
            </a:r>
            <a:endParaRPr lang="en-US" sz="2900" dirty="0">
              <a:solidFill>
                <a:srgbClr val="C00000"/>
              </a:solidFill>
              <a:cs typeface="+mn-lt"/>
              <a:sym typeface="+mn-ea"/>
            </a:endParaRPr>
          </a:p>
          <a:p>
            <a:pPr marL="0" indent="0">
              <a:buNone/>
            </a:pPr>
            <a:br>
              <a:rPr lang="en-US" sz="2900" dirty="0">
                <a:solidFill>
                  <a:srgbClr val="C00000"/>
                </a:solidFill>
                <a:cs typeface="+mn-lt"/>
                <a:sym typeface="+mn-ea"/>
              </a:rPr>
            </a:br>
            <a:r>
              <a:rPr lang="en-US" sz="2900" dirty="0">
                <a:solidFill>
                  <a:schemeClr val="tx1"/>
                </a:solidFill>
                <a:cs typeface="+mn-lt"/>
                <a:sym typeface="+mn-ea"/>
              </a:rPr>
              <a:t>AMY_AR M 21.8 21.85 22.7 22.65 22.15 23.3 23.4 23.9 22.95</a:t>
            </a:r>
            <a:endParaRPr lang="en-US" sz="2900" dirty="0">
              <a:solidFill>
                <a:schemeClr val="tx1"/>
              </a:solidFill>
              <a:cs typeface="+mn-lt"/>
              <a:sym typeface="+mn-ea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/>
                </a:solidFill>
                <a:cs typeface="+mn-lt"/>
                <a:sym typeface="+mn-ea"/>
              </a:rPr>
              <a:t>BLANKS_AR M 0 35 46.65 20 31.7 26.7 21.7 0 31.65 0 38.3</a:t>
            </a:r>
            <a:endParaRPr lang="en-US" sz="2900" dirty="0">
              <a:solidFill>
                <a:schemeClr val="tx1"/>
              </a:solidFill>
              <a:cs typeface="+mn-lt"/>
              <a:sym typeface="+mn-ea"/>
            </a:endParaRPr>
          </a:p>
          <a:p>
            <a:pPr marL="0" indent="0">
              <a:buNone/>
            </a:pPr>
            <a:endParaRPr lang="en-US" sz="2900" dirty="0">
              <a:solidFill>
                <a:schemeClr val="tx1"/>
              </a:solidFill>
              <a:cs typeface="+mn-lt"/>
              <a:sym typeface="+mn-ea"/>
            </a:endParaRPr>
          </a:p>
          <a:p>
            <a:pPr marL="0" indent="0">
              <a:buNone/>
            </a:pPr>
            <a:r>
              <a:rPr lang="en-US" sz="2900" dirty="0">
                <a:solidFill>
                  <a:srgbClr val="C00000"/>
                </a:solidFill>
                <a:cs typeface="+mn-lt"/>
                <a:sym typeface="+mn-ea"/>
              </a:rPr>
              <a:t>Type:</a:t>
            </a:r>
            <a:r>
              <a:rPr lang="en-US" b="1" dirty="0"/>
              <a:t> </a:t>
            </a:r>
            <a:endParaRPr lang="en-US" b="1" dirty="0"/>
          </a:p>
          <a:p>
            <a:pPr marL="0" indent="0">
              <a:buNone/>
            </a:pPr>
            <a:r>
              <a:rPr lang="en-US" sz="2700" b="1" dirty="0"/>
              <a:t>N - n</a:t>
            </a:r>
            <a:r>
              <a:rPr lang="en-US" sz="2700" dirty="0"/>
              <a:t>ominal</a:t>
            </a:r>
            <a:endParaRPr lang="en-US" sz="2700" b="1" dirty="0"/>
          </a:p>
          <a:p>
            <a:pPr marL="0" indent="0">
              <a:buNone/>
            </a:pPr>
            <a:r>
              <a:rPr lang="en-US" sz="2700" b="1" dirty="0"/>
              <a:t>O - o</a:t>
            </a:r>
            <a:r>
              <a:rPr lang="en-US" sz="2700" dirty="0"/>
              <a:t>rdinal</a:t>
            </a:r>
            <a:endParaRPr lang="en-US" sz="2700" b="1" dirty="0"/>
          </a:p>
          <a:p>
            <a:pPr marL="0" indent="0">
              <a:buNone/>
            </a:pPr>
            <a:r>
              <a:rPr lang="en-US" sz="2700" b="1" dirty="0"/>
              <a:t>M</a:t>
            </a:r>
            <a:r>
              <a:rPr lang="en-US" sz="2700" dirty="0"/>
              <a:t> -  </a:t>
            </a:r>
            <a:r>
              <a:rPr lang="en-US" sz="2700" b="1" dirty="0"/>
              <a:t>m</a:t>
            </a:r>
            <a:r>
              <a:rPr lang="en-US" sz="2700" dirty="0"/>
              <a:t>etric.</a:t>
            </a:r>
            <a:endParaRPr lang="en-US" sz="27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99" y="389467"/>
            <a:ext cx="11260667" cy="5892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Nominal</a:t>
            </a:r>
            <a:r>
              <a:rPr lang="en-US" sz="2800" dirty="0"/>
              <a:t> – discrete classes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Ex: color of fruit – Yellow, orange, red, dark red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Ordinal</a:t>
            </a:r>
            <a:r>
              <a:rPr lang="en-US" sz="2800" dirty="0"/>
              <a:t> – Classes based on order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Ex: Plant height – low, medium, tall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Disease – HS, S, N, R, HR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Metric</a:t>
            </a:r>
            <a:r>
              <a:rPr lang="en-US" sz="2800" dirty="0"/>
              <a:t> – Numeric values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Ex: plant height  -  5 5.1 5.4 5.7 </a:t>
            </a:r>
            <a:endParaRPr lang="en-US" sz="28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30860" y="160020"/>
            <a:ext cx="111302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600" b="1"/>
              <a:t>Qgene</a:t>
            </a:r>
            <a:endParaRPr lang="en-US" b="1"/>
          </a:p>
          <a:p>
            <a:pPr algn="l"/>
            <a:r>
              <a:rPr lang="en-US"/>
              <a:t>Data courtesy - Phillip McClean, NDSU</a:t>
            </a:r>
            <a:endParaRPr lang="en-US"/>
          </a:p>
        </p:txBody>
      </p:sp>
      <p:pic>
        <p:nvPicPr>
          <p:cNvPr id="3" name="Picture 2" descr="Screenshot (3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6810" y="1358900"/>
            <a:ext cx="9361805" cy="526669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2621915" y="2192020"/>
            <a:ext cx="2044700" cy="58166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2546350" y="6148070"/>
            <a:ext cx="2044700" cy="58166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61620" y="1417955"/>
            <a:ext cx="1962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Open Command Prompt</a:t>
            </a:r>
            <a:endParaRPr lang="en-US" sz="24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3)"/>
          <p:cNvPicPr>
            <a:picLocks noChangeAspect="1"/>
          </p:cNvPicPr>
          <p:nvPr/>
        </p:nvPicPr>
        <p:blipFill>
          <a:blip r:embed="rId1"/>
          <a:srcRect l="4665" t="6981" r="24836" b="20887"/>
          <a:stretch>
            <a:fillRect/>
          </a:stretch>
        </p:blipFill>
        <p:spPr>
          <a:xfrm>
            <a:off x="3354705" y="1073785"/>
            <a:ext cx="8183880" cy="471043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3354705" y="1638300"/>
            <a:ext cx="4773295" cy="69850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354705" y="2494280"/>
            <a:ext cx="1962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Open Command Prompt</a:t>
            </a:r>
            <a:endParaRPr lang="en-US" sz="2400" b="1"/>
          </a:p>
        </p:txBody>
      </p:sp>
      <p:sp>
        <p:nvSpPr>
          <p:cNvPr id="3" name="Text Box 2"/>
          <p:cNvSpPr txBox="1"/>
          <p:nvPr/>
        </p:nvSpPr>
        <p:spPr>
          <a:xfrm>
            <a:off x="261620" y="1417955"/>
            <a:ext cx="242062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type </a:t>
            </a:r>
            <a:endParaRPr lang="en-US" sz="2400" b="1"/>
          </a:p>
          <a:p>
            <a:endParaRPr lang="en-US" sz="2400" b="1"/>
          </a:p>
          <a:p>
            <a:r>
              <a:rPr lang="en-US" sz="2400" b="1"/>
              <a:t>cd path-foor-qgene</a:t>
            </a:r>
            <a:endParaRPr lang="en-US" sz="2400" b="1"/>
          </a:p>
          <a:p>
            <a:endParaRPr lang="en-US" sz="2400" b="1"/>
          </a:p>
          <a:p>
            <a:r>
              <a:rPr lang="en-US" sz="2400" b="1"/>
              <a:t>java -jar Qgene-4.4.0.jar</a:t>
            </a:r>
            <a:endParaRPr lang="en-US" sz="24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4)"/>
          <p:cNvPicPr>
            <a:picLocks noChangeAspect="1"/>
          </p:cNvPicPr>
          <p:nvPr/>
        </p:nvPicPr>
        <p:blipFill>
          <a:blip r:embed="rId1"/>
          <a:srcRect r="21736"/>
          <a:stretch>
            <a:fillRect/>
          </a:stretch>
        </p:blipFill>
        <p:spPr>
          <a:xfrm>
            <a:off x="4138930" y="761365"/>
            <a:ext cx="7872095" cy="56578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4138930" y="1029970"/>
            <a:ext cx="2056130" cy="183959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61620" y="1417955"/>
            <a:ext cx="3188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File/Load data</a:t>
            </a:r>
            <a:endParaRPr lang="en-US" sz="24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)"/>
          <p:cNvPicPr>
            <a:picLocks noChangeAspect="1"/>
          </p:cNvPicPr>
          <p:nvPr/>
        </p:nvPicPr>
        <p:blipFill>
          <a:blip r:embed="rId1"/>
          <a:srcRect r="31490"/>
          <a:stretch>
            <a:fillRect/>
          </a:stretch>
        </p:blipFill>
        <p:spPr>
          <a:xfrm>
            <a:off x="5076825" y="600075"/>
            <a:ext cx="6891020" cy="565785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5330190" y="1178560"/>
            <a:ext cx="2673985" cy="159512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61620" y="1417955"/>
            <a:ext cx="19627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Data loaded - 2traits</a:t>
            </a:r>
            <a:endParaRPr lang="en-US" sz="24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1371599" y="1185333"/>
          <a:ext cx="9414933" cy="4605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471334" y="5977467"/>
            <a:ext cx="646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Ex: Continuous distribution</a:t>
            </a:r>
            <a:endParaRPr 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6)"/>
          <p:cNvPicPr>
            <a:picLocks noChangeAspect="1"/>
          </p:cNvPicPr>
          <p:nvPr/>
        </p:nvPicPr>
        <p:blipFill>
          <a:blip r:embed="rId1"/>
          <a:srcRect r="32342"/>
          <a:stretch>
            <a:fillRect/>
          </a:stretch>
        </p:blipFill>
        <p:spPr>
          <a:xfrm>
            <a:off x="687070" y="600075"/>
            <a:ext cx="6805295" cy="56578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1971040" y="1562735"/>
            <a:ext cx="637540" cy="24130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7940675" y="605155"/>
            <a:ext cx="37122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Data loaded - Chromosomes view</a:t>
            </a:r>
            <a:endParaRPr lang="en-US" sz="24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7)"/>
          <p:cNvPicPr>
            <a:picLocks noChangeAspect="1"/>
          </p:cNvPicPr>
          <p:nvPr/>
        </p:nvPicPr>
        <p:blipFill>
          <a:blip r:embed="rId1"/>
          <a:srcRect r="32064" b="6622"/>
          <a:stretch>
            <a:fillRect/>
          </a:stretch>
        </p:blipFill>
        <p:spPr>
          <a:xfrm>
            <a:off x="4679950" y="787400"/>
            <a:ext cx="6833235" cy="528320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6536690" y="1691005"/>
            <a:ext cx="583565" cy="29400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61620" y="1417955"/>
            <a:ext cx="36372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Data Loaded - Marker Data</a:t>
            </a:r>
            <a:endParaRPr lang="en-US" sz="24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8)"/>
          <p:cNvPicPr>
            <a:picLocks noChangeAspect="1"/>
          </p:cNvPicPr>
          <p:nvPr/>
        </p:nvPicPr>
        <p:blipFill>
          <a:blip r:embed="rId1"/>
          <a:srcRect r="30966"/>
          <a:stretch>
            <a:fillRect/>
          </a:stretch>
        </p:blipFill>
        <p:spPr>
          <a:xfrm>
            <a:off x="4692650" y="951865"/>
            <a:ext cx="6943725" cy="56578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073650" y="1210945"/>
            <a:ext cx="2044700" cy="142367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61620" y="1417955"/>
            <a:ext cx="3497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Analysis/Trait analysis</a:t>
            </a:r>
            <a:endParaRPr lang="en-US" sz="24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9)"/>
          <p:cNvPicPr>
            <a:picLocks noChangeAspect="1"/>
          </p:cNvPicPr>
          <p:nvPr/>
        </p:nvPicPr>
        <p:blipFill>
          <a:blip r:embed="rId1"/>
          <a:srcRect r="18769"/>
          <a:stretch>
            <a:fillRect/>
          </a:stretch>
        </p:blipFill>
        <p:spPr>
          <a:xfrm>
            <a:off x="3752850" y="600075"/>
            <a:ext cx="8170545" cy="56578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4115435" y="922655"/>
            <a:ext cx="7665085" cy="464502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61620" y="1417955"/>
            <a:ext cx="29121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Trait :</a:t>
            </a:r>
            <a:endParaRPr lang="en-US" sz="2400" b="1"/>
          </a:p>
          <a:p>
            <a:r>
              <a:rPr lang="en-US" sz="2400" b="1"/>
              <a:t>histogram</a:t>
            </a:r>
            <a:endParaRPr lang="en-US" sz="2400" b="1"/>
          </a:p>
          <a:p>
            <a:r>
              <a:rPr lang="en-US" sz="2400" b="1"/>
              <a:t>Normality tests</a:t>
            </a:r>
            <a:endParaRPr lang="en-US" sz="24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0)"/>
          <p:cNvPicPr>
            <a:picLocks noChangeAspect="1"/>
          </p:cNvPicPr>
          <p:nvPr/>
        </p:nvPicPr>
        <p:blipFill>
          <a:blip r:embed="rId1"/>
          <a:srcRect r="34040"/>
          <a:stretch>
            <a:fillRect/>
          </a:stretch>
        </p:blipFill>
        <p:spPr>
          <a:xfrm>
            <a:off x="5074285" y="784860"/>
            <a:ext cx="6634480" cy="56578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448300" y="1530985"/>
            <a:ext cx="2055495" cy="118935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61620" y="1417955"/>
            <a:ext cx="4479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File - options to save data or copy test to clipboad</a:t>
            </a:r>
            <a:endParaRPr lang="en-US" sz="24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1)"/>
          <p:cNvPicPr>
            <a:picLocks noChangeAspect="1"/>
          </p:cNvPicPr>
          <p:nvPr/>
        </p:nvPicPr>
        <p:blipFill>
          <a:blip r:embed="rId1"/>
          <a:srcRect r="30114"/>
          <a:stretch>
            <a:fillRect/>
          </a:stretch>
        </p:blipFill>
        <p:spPr>
          <a:xfrm>
            <a:off x="4863465" y="912495"/>
            <a:ext cx="7029450" cy="56578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875020" y="1626870"/>
            <a:ext cx="1682115" cy="191452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61620" y="1417955"/>
            <a:ext cx="37122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Transformation”  - To convert data </a:t>
            </a:r>
            <a:endParaRPr lang="en-US" sz="24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2)"/>
          <p:cNvPicPr>
            <a:picLocks noChangeAspect="1"/>
          </p:cNvPicPr>
          <p:nvPr/>
        </p:nvPicPr>
        <p:blipFill>
          <a:blip r:embed="rId1"/>
          <a:srcRect r="34141"/>
          <a:stretch>
            <a:fillRect/>
          </a:stretch>
        </p:blipFill>
        <p:spPr>
          <a:xfrm>
            <a:off x="827405" y="779145"/>
            <a:ext cx="6624320" cy="56578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1235710" y="1551940"/>
            <a:ext cx="1628775" cy="58166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7983855" y="1243330"/>
            <a:ext cx="35941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Analysis/Compare traits - to estimate correlation among different traits</a:t>
            </a:r>
            <a:endParaRPr lang="en-US" sz="24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3)"/>
          <p:cNvPicPr>
            <a:picLocks noChangeAspect="1"/>
          </p:cNvPicPr>
          <p:nvPr/>
        </p:nvPicPr>
        <p:blipFill>
          <a:blip r:embed="rId1"/>
          <a:srcRect r="31496"/>
          <a:stretch>
            <a:fillRect/>
          </a:stretch>
        </p:blipFill>
        <p:spPr>
          <a:xfrm>
            <a:off x="4862830" y="901700"/>
            <a:ext cx="6890385" cy="56578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073650" y="1306830"/>
            <a:ext cx="2097405" cy="77343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61620" y="1417955"/>
            <a:ext cx="42551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Analysis / QTL Mapping</a:t>
            </a:r>
            <a:endParaRPr lang="en-US" sz="24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495" y="1056005"/>
            <a:ext cx="10058400" cy="56578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7912100" y="1882775"/>
            <a:ext cx="2235835" cy="239458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4435475" y="1882775"/>
            <a:ext cx="2044700" cy="58166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7488555" y="3397885"/>
            <a:ext cx="423545" cy="147637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1950085" y="1979295"/>
            <a:ext cx="1063625" cy="98679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613410" y="116840"/>
            <a:ext cx="7720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Various Windows - All adjustable in size</a:t>
            </a:r>
            <a:endParaRPr lang="en-US" sz="24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15" y="600075"/>
            <a:ext cx="10058400" cy="56578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1267460" y="1530350"/>
            <a:ext cx="946150" cy="172275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1267460" y="3514725"/>
            <a:ext cx="946150" cy="58166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2398395" y="1786890"/>
            <a:ext cx="6022340" cy="292735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8583930" y="1445260"/>
            <a:ext cx="2044700" cy="343916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35610" y="159385"/>
            <a:ext cx="7167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Single Marker regression (SMA) - LOD</a:t>
            </a:r>
            <a:endParaRPr lang="en-US" sz="24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267" y="104775"/>
            <a:ext cx="12005733" cy="5598969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600" b="1" spc="-10" dirty="0">
                <a:cs typeface="Calibri" panose="020F0502020204030204"/>
              </a:rPr>
              <a:t>Quantitative </a:t>
            </a:r>
            <a:r>
              <a:rPr sz="2600" b="1" spc="-35" dirty="0">
                <a:cs typeface="Calibri" panose="020F0502020204030204"/>
              </a:rPr>
              <a:t>Trait</a:t>
            </a:r>
            <a:r>
              <a:rPr sz="2600" b="1" spc="-25" dirty="0">
                <a:cs typeface="Calibri" panose="020F0502020204030204"/>
              </a:rPr>
              <a:t> </a:t>
            </a:r>
            <a:r>
              <a:rPr sz="2600" b="1" spc="-5" dirty="0">
                <a:cs typeface="Calibri" panose="020F0502020204030204"/>
              </a:rPr>
              <a:t>Loci</a:t>
            </a:r>
            <a:r>
              <a:rPr lang="en-US" sz="2600" b="1" spc="-5" dirty="0">
                <a:cs typeface="Calibri" panose="020F0502020204030204"/>
              </a:rPr>
              <a:t> (QTL)</a:t>
            </a:r>
            <a:endParaRPr sz="2600" dirty="0">
              <a:cs typeface="Calibri" panose="020F0502020204030204"/>
            </a:endParaRPr>
          </a:p>
          <a:p>
            <a:pPr marL="721360" marR="5080" indent="-342900" algn="l" fontAlgn="auto">
              <a:lnSpc>
                <a:spcPts val="36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600" spc="-5" dirty="0">
                <a:cs typeface="Calibri" panose="020F0502020204030204"/>
              </a:rPr>
              <a:t>R</a:t>
            </a:r>
            <a:r>
              <a:rPr sz="2600" dirty="0">
                <a:cs typeface="Calibri" panose="020F0502020204030204"/>
              </a:rPr>
              <a:t>egion </a:t>
            </a:r>
            <a:r>
              <a:rPr sz="2600" spc="-5" dirty="0">
                <a:cs typeface="Calibri" panose="020F0502020204030204"/>
              </a:rPr>
              <a:t>o</a:t>
            </a:r>
            <a:r>
              <a:rPr sz="2600" dirty="0">
                <a:cs typeface="Calibri" panose="020F0502020204030204"/>
              </a:rPr>
              <a:t>f the </a:t>
            </a:r>
            <a:r>
              <a:rPr sz="2600" spc="-10" dirty="0">
                <a:cs typeface="Calibri" panose="020F0502020204030204"/>
              </a:rPr>
              <a:t>g</a:t>
            </a:r>
            <a:r>
              <a:rPr sz="2600" spc="-15" dirty="0">
                <a:cs typeface="Calibri" panose="020F0502020204030204"/>
              </a:rPr>
              <a:t>e</a:t>
            </a:r>
            <a:r>
              <a:rPr sz="2600" spc="-5" dirty="0">
                <a:cs typeface="Calibri" panose="020F0502020204030204"/>
              </a:rPr>
              <a:t>nom</a:t>
            </a:r>
            <a:r>
              <a:rPr sz="2600" dirty="0">
                <a:cs typeface="Calibri" panose="020F0502020204030204"/>
              </a:rPr>
              <a:t>e th</a:t>
            </a:r>
            <a:r>
              <a:rPr sz="2600" spc="-20" dirty="0">
                <a:cs typeface="Calibri" panose="020F0502020204030204"/>
              </a:rPr>
              <a:t>a</a:t>
            </a:r>
            <a:r>
              <a:rPr sz="2600" dirty="0">
                <a:cs typeface="Calibri" panose="020F0502020204030204"/>
              </a:rPr>
              <a:t>t </a:t>
            </a:r>
            <a:r>
              <a:rPr sz="2600" spc="-5" dirty="0">
                <a:cs typeface="Calibri" panose="020F0502020204030204"/>
              </a:rPr>
              <a:t>i</a:t>
            </a:r>
            <a:r>
              <a:rPr sz="2600" dirty="0">
                <a:cs typeface="Calibri" panose="020F0502020204030204"/>
              </a:rPr>
              <a:t>s as</a:t>
            </a:r>
            <a:r>
              <a:rPr sz="2600" spc="-10" dirty="0">
                <a:cs typeface="Calibri" panose="020F0502020204030204"/>
              </a:rPr>
              <a:t>s</a:t>
            </a:r>
            <a:r>
              <a:rPr sz="2600" spc="-5" dirty="0">
                <a:cs typeface="Calibri" panose="020F0502020204030204"/>
              </a:rPr>
              <a:t>oc</a:t>
            </a:r>
            <a:r>
              <a:rPr sz="2600" spc="5" dirty="0">
                <a:cs typeface="Calibri" panose="020F0502020204030204"/>
              </a:rPr>
              <a:t>i</a:t>
            </a:r>
            <a:r>
              <a:rPr sz="2600" spc="-25" dirty="0">
                <a:cs typeface="Calibri" panose="020F0502020204030204"/>
              </a:rPr>
              <a:t>at</a:t>
            </a:r>
            <a:r>
              <a:rPr sz="2600" dirty="0">
                <a:cs typeface="Calibri" panose="020F0502020204030204"/>
              </a:rPr>
              <a:t>ed w</a:t>
            </a:r>
            <a:r>
              <a:rPr sz="2600" spc="-10" dirty="0">
                <a:cs typeface="Calibri" panose="020F0502020204030204"/>
              </a:rPr>
              <a:t>i</a:t>
            </a:r>
            <a:r>
              <a:rPr sz="2600" dirty="0">
                <a:cs typeface="Calibri" panose="020F0502020204030204"/>
              </a:rPr>
              <a:t>th a </a:t>
            </a:r>
            <a:r>
              <a:rPr sz="2600" spc="-10" dirty="0">
                <a:cs typeface="Calibri" panose="020F0502020204030204"/>
              </a:rPr>
              <a:t>quantitative</a:t>
            </a:r>
            <a:r>
              <a:rPr sz="2600" spc="20" dirty="0">
                <a:cs typeface="Calibri" panose="020F0502020204030204"/>
              </a:rPr>
              <a:t> </a:t>
            </a:r>
            <a:r>
              <a:rPr sz="2600" spc="-10" dirty="0">
                <a:cs typeface="Calibri" panose="020F0502020204030204"/>
              </a:rPr>
              <a:t>trait.</a:t>
            </a:r>
            <a:endParaRPr sz="2600" dirty="0">
              <a:cs typeface="Calibri" panose="020F0502020204030204"/>
            </a:endParaRPr>
          </a:p>
          <a:p>
            <a:pPr marL="721360" indent="-342900">
              <a:lnSpc>
                <a:spcPct val="100000"/>
              </a:lnSpc>
              <a:spcBef>
                <a:spcPts val="885"/>
              </a:spcBef>
              <a:buFont typeface="Arial" panose="020B0604020202020204" pitchFamily="34" charset="0"/>
              <a:buChar char="•"/>
            </a:pPr>
            <a:r>
              <a:rPr sz="2600" spc="-5" dirty="0">
                <a:cs typeface="Calibri" panose="020F0502020204030204"/>
              </a:rPr>
              <a:t>It can </a:t>
            </a:r>
            <a:r>
              <a:rPr sz="2600" dirty="0">
                <a:cs typeface="Calibri" panose="020F0502020204030204"/>
              </a:rPr>
              <a:t>be a </a:t>
            </a:r>
            <a:r>
              <a:rPr sz="2600" spc="-5" dirty="0">
                <a:cs typeface="Calibri" panose="020F0502020204030204"/>
              </a:rPr>
              <a:t>single gene or </a:t>
            </a:r>
            <a:r>
              <a:rPr sz="2600" spc="-10" dirty="0">
                <a:cs typeface="Calibri" panose="020F0502020204030204"/>
              </a:rPr>
              <a:t>cluster </a:t>
            </a:r>
            <a:r>
              <a:rPr sz="2600" spc="-5" dirty="0">
                <a:cs typeface="Calibri" panose="020F0502020204030204"/>
              </a:rPr>
              <a:t>of </a:t>
            </a:r>
            <a:r>
              <a:rPr sz="2600" spc="-15" dirty="0">
                <a:cs typeface="Calibri" panose="020F0502020204030204"/>
              </a:rPr>
              <a:t>linked </a:t>
            </a:r>
            <a:r>
              <a:rPr sz="2600" spc="-5" dirty="0">
                <a:cs typeface="Calibri" panose="020F0502020204030204"/>
              </a:rPr>
              <a:t>genes</a:t>
            </a:r>
            <a:r>
              <a:rPr sz="2600" spc="-10" dirty="0">
                <a:cs typeface="Calibri" panose="020F0502020204030204"/>
              </a:rPr>
              <a:t>.</a:t>
            </a:r>
            <a:endParaRPr sz="2600" b="1" spc="-10" dirty="0">
              <a:solidFill>
                <a:srgbClr val="6F2F9F"/>
              </a:solidFill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600" b="1" spc="-10" dirty="0">
                <a:solidFill>
                  <a:srgbClr val="6F2F9F"/>
                </a:solidFill>
                <a:cs typeface="Calibri" panose="020F0502020204030204"/>
              </a:rPr>
              <a:t>QTL characteristics</a:t>
            </a:r>
            <a:endParaRPr sz="2600" dirty="0">
              <a:cs typeface="Calibri" panose="020F0502020204030204"/>
            </a:endParaRPr>
          </a:p>
          <a:p>
            <a:pPr marL="721360" indent="-3429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sz="2600" spc="-5" dirty="0">
                <a:cs typeface="Calibri" panose="020F0502020204030204"/>
              </a:rPr>
              <a:t>These </a:t>
            </a:r>
            <a:r>
              <a:rPr sz="2600" spc="-10" dirty="0">
                <a:cs typeface="Calibri" panose="020F0502020204030204"/>
              </a:rPr>
              <a:t>traits are controlled </a:t>
            </a:r>
            <a:r>
              <a:rPr sz="2600" dirty="0">
                <a:cs typeface="Calibri" panose="020F0502020204030204"/>
              </a:rPr>
              <a:t>by multiple genes, each </a:t>
            </a:r>
            <a:r>
              <a:rPr sz="2600" spc="-10" dirty="0">
                <a:cs typeface="Calibri" panose="020F0502020204030204"/>
              </a:rPr>
              <a:t>segregating </a:t>
            </a:r>
            <a:r>
              <a:rPr sz="2600" spc="-5" dirty="0">
                <a:cs typeface="Calibri" panose="020F0502020204030204"/>
              </a:rPr>
              <a:t>according</a:t>
            </a:r>
            <a:r>
              <a:rPr sz="2600" spc="5" dirty="0">
                <a:cs typeface="Calibri" panose="020F0502020204030204"/>
              </a:rPr>
              <a:t> </a:t>
            </a:r>
            <a:r>
              <a:rPr sz="2600" spc="-10" dirty="0">
                <a:cs typeface="Calibri" panose="020F0502020204030204"/>
              </a:rPr>
              <a:t>to</a:t>
            </a:r>
            <a:endParaRPr sz="2600" dirty="0">
              <a:cs typeface="Calibri" panose="020F0502020204030204"/>
            </a:endParaRPr>
          </a:p>
          <a:p>
            <a:pPr marL="37846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sz="2600" dirty="0">
                <a:cs typeface="Calibri" panose="020F0502020204030204"/>
              </a:rPr>
              <a:t>Mendel's</a:t>
            </a:r>
            <a:r>
              <a:rPr sz="2600" spc="-20" dirty="0">
                <a:cs typeface="Calibri" panose="020F0502020204030204"/>
              </a:rPr>
              <a:t> </a:t>
            </a:r>
            <a:r>
              <a:rPr sz="2600" spc="-10" dirty="0">
                <a:cs typeface="Calibri" panose="020F0502020204030204"/>
              </a:rPr>
              <a:t>laws.</a:t>
            </a:r>
            <a:endParaRPr sz="2600" dirty="0">
              <a:cs typeface="Calibri" panose="020F0502020204030204"/>
            </a:endParaRPr>
          </a:p>
          <a:p>
            <a:pPr marL="721360" marR="23241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600" spc="-5" dirty="0">
                <a:cs typeface="Calibri" panose="020F0502020204030204"/>
              </a:rPr>
              <a:t>These </a:t>
            </a:r>
            <a:r>
              <a:rPr sz="2600" spc="-10" dirty="0">
                <a:cs typeface="Calibri" panose="020F0502020204030204"/>
              </a:rPr>
              <a:t>traits </a:t>
            </a:r>
            <a:r>
              <a:rPr sz="2600" spc="-5" dirty="0">
                <a:cs typeface="Calibri" panose="020F0502020204030204"/>
              </a:rPr>
              <a:t>can </a:t>
            </a:r>
            <a:r>
              <a:rPr sz="2600" dirty="0">
                <a:cs typeface="Calibri" panose="020F0502020204030204"/>
              </a:rPr>
              <a:t>be </a:t>
            </a:r>
            <a:r>
              <a:rPr sz="2600" spc="-15" dirty="0">
                <a:cs typeface="Calibri" panose="020F0502020204030204"/>
              </a:rPr>
              <a:t>affected </a:t>
            </a:r>
            <a:r>
              <a:rPr sz="2600" spc="-5" dirty="0">
                <a:cs typeface="Calibri" panose="020F0502020204030204"/>
              </a:rPr>
              <a:t>by </a:t>
            </a:r>
            <a:r>
              <a:rPr sz="2600" spc="-10" dirty="0">
                <a:cs typeface="Calibri" panose="020F0502020204030204"/>
              </a:rPr>
              <a:t>environment </a:t>
            </a:r>
            <a:r>
              <a:rPr sz="2600" spc="-15" dirty="0">
                <a:cs typeface="Calibri" panose="020F0502020204030204"/>
              </a:rPr>
              <a:t>to </a:t>
            </a:r>
            <a:r>
              <a:rPr sz="2600" spc="-5" dirty="0">
                <a:cs typeface="Calibri" panose="020F0502020204030204"/>
              </a:rPr>
              <a:t>varying degrees. </a:t>
            </a:r>
            <a:endParaRPr sz="2600" spc="-5" dirty="0">
              <a:cs typeface="Calibri" panose="020F0502020204030204"/>
            </a:endParaRPr>
          </a:p>
          <a:p>
            <a:pPr marL="721360" marR="23241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600" dirty="0">
                <a:cs typeface="Calibri" panose="020F0502020204030204"/>
              </a:rPr>
              <a:t>Individual </a:t>
            </a:r>
            <a:r>
              <a:rPr sz="2600" spc="-5" dirty="0">
                <a:cs typeface="Calibri" panose="020F0502020204030204"/>
              </a:rPr>
              <a:t>gene </a:t>
            </a:r>
            <a:r>
              <a:rPr sz="2600" spc="-15" dirty="0">
                <a:cs typeface="Calibri" panose="020F0502020204030204"/>
              </a:rPr>
              <a:t>effects </a:t>
            </a:r>
            <a:r>
              <a:rPr sz="2600" dirty="0">
                <a:cs typeface="Calibri" panose="020F0502020204030204"/>
              </a:rPr>
              <a:t>is </a:t>
            </a:r>
            <a:r>
              <a:rPr sz="2600" spc="-5" dirty="0">
                <a:cs typeface="Calibri" panose="020F0502020204030204"/>
              </a:rPr>
              <a:t>small </a:t>
            </a:r>
            <a:endParaRPr sz="2600" spc="-5" dirty="0">
              <a:cs typeface="Calibri" panose="020F0502020204030204"/>
            </a:endParaRPr>
          </a:p>
          <a:p>
            <a:pPr marL="721360" marR="23241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600" spc="-5" dirty="0">
                <a:cs typeface="Calibri" panose="020F0502020204030204"/>
              </a:rPr>
              <a:t>The genes </a:t>
            </a:r>
            <a:r>
              <a:rPr sz="2600" spc="-15" dirty="0">
                <a:cs typeface="Calibri" panose="020F0502020204030204"/>
              </a:rPr>
              <a:t>involved </a:t>
            </a:r>
            <a:r>
              <a:rPr sz="2600" spc="-5" dirty="0">
                <a:cs typeface="Calibri" panose="020F0502020204030204"/>
              </a:rPr>
              <a:t>can </a:t>
            </a:r>
            <a:r>
              <a:rPr sz="2600" dirty="0">
                <a:cs typeface="Calibri" panose="020F0502020204030204"/>
              </a:rPr>
              <a:t>be </a:t>
            </a:r>
            <a:r>
              <a:rPr sz="2600" spc="-5" dirty="0">
                <a:cs typeface="Calibri" panose="020F0502020204030204"/>
              </a:rPr>
              <a:t>dominant, or co- dominant.</a:t>
            </a:r>
            <a:endParaRPr sz="2600" dirty="0">
              <a:cs typeface="Calibri" panose="020F0502020204030204"/>
            </a:endParaRPr>
          </a:p>
          <a:p>
            <a:pPr marL="721360" indent="-3429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sz="2600" spc="-5" dirty="0">
                <a:cs typeface="Calibri" panose="020F0502020204030204"/>
              </a:rPr>
              <a:t>The genes </a:t>
            </a:r>
            <a:r>
              <a:rPr sz="2600" spc="-15" dirty="0">
                <a:cs typeface="Calibri" panose="020F0502020204030204"/>
              </a:rPr>
              <a:t>involved </a:t>
            </a:r>
            <a:r>
              <a:rPr sz="2600" spc="-5" dirty="0">
                <a:cs typeface="Calibri" panose="020F0502020204030204"/>
              </a:rPr>
              <a:t>can </a:t>
            </a:r>
            <a:r>
              <a:rPr sz="2600" dirty="0">
                <a:cs typeface="Calibri" panose="020F0502020204030204"/>
              </a:rPr>
              <a:t>be </a:t>
            </a:r>
            <a:r>
              <a:rPr sz="2600" spc="-5" dirty="0">
                <a:cs typeface="Calibri" panose="020F0502020204030204"/>
              </a:rPr>
              <a:t>subject </a:t>
            </a:r>
            <a:r>
              <a:rPr sz="2600" spc="-15" dirty="0">
                <a:cs typeface="Calibri" panose="020F0502020204030204"/>
              </a:rPr>
              <a:t>to </a:t>
            </a:r>
            <a:r>
              <a:rPr sz="2600" spc="-10" dirty="0">
                <a:cs typeface="Calibri" panose="020F0502020204030204"/>
              </a:rPr>
              <a:t>epistasis </a:t>
            </a:r>
            <a:r>
              <a:rPr sz="2600" spc="-5" dirty="0">
                <a:cs typeface="Calibri" panose="020F0502020204030204"/>
              </a:rPr>
              <a:t>or pleiotrophic</a:t>
            </a:r>
            <a:r>
              <a:rPr sz="2600" spc="75" dirty="0">
                <a:cs typeface="Calibri" panose="020F0502020204030204"/>
              </a:rPr>
              <a:t> </a:t>
            </a:r>
            <a:r>
              <a:rPr sz="2600" spc="-15" dirty="0">
                <a:cs typeface="Calibri" panose="020F0502020204030204"/>
              </a:rPr>
              <a:t>effect.</a:t>
            </a:r>
            <a:endParaRPr sz="2600" spc="-15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3540" y="842645"/>
            <a:ext cx="10058400" cy="56578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3144520" y="2255520"/>
            <a:ext cx="402590" cy="255397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9841865" y="2117090"/>
            <a:ext cx="584835" cy="26225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40665" y="127635"/>
            <a:ext cx="6762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Single Marker Regression - R^2</a:t>
            </a:r>
            <a:endParaRPr lang="en-US" sz="24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850" y="467360"/>
            <a:ext cx="10058400" cy="56578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958215" y="837565"/>
            <a:ext cx="2716530" cy="201041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720725" y="85090"/>
            <a:ext cx="5950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File options to save images and text</a:t>
            </a:r>
            <a:endParaRPr lang="en-US" sz="24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590" y="600075"/>
            <a:ext cx="10058400" cy="56578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1064895" y="3514090"/>
            <a:ext cx="967740" cy="58166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8637270" y="1850390"/>
            <a:ext cx="1501775" cy="143383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720090" y="84455"/>
            <a:ext cx="8147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Composite Interval Mapping - LOD</a:t>
            </a:r>
            <a:endParaRPr lang="en-US" sz="2400"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285" y="763905"/>
            <a:ext cx="10058400" cy="56578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926465" y="1509395"/>
            <a:ext cx="2268220" cy="64516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078865" y="159385"/>
            <a:ext cx="6527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Options / select cofactors</a:t>
            </a:r>
            <a:endParaRPr lang="en-US" sz="24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6820" y="859155"/>
            <a:ext cx="10058400" cy="56578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1363345" y="859155"/>
            <a:ext cx="2246630" cy="84836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832100" y="95250"/>
            <a:ext cx="5685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Select “Stepwise cofactor selection”</a:t>
            </a:r>
            <a:endParaRPr lang="en-US" sz="24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762635"/>
            <a:ext cx="10058400" cy="56578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6184265" y="2127885"/>
            <a:ext cx="572135" cy="292735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1480" y="0"/>
            <a:ext cx="5772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CIM - narrowed QTL region</a:t>
            </a:r>
            <a:endParaRPr lang="en-US" sz="24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891540"/>
            <a:ext cx="10058400" cy="56578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1341755" y="1616075"/>
            <a:ext cx="1661795" cy="58166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83870" y="233680"/>
            <a:ext cx="6644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Resampling - to determine cutoffs</a:t>
            </a:r>
            <a:endParaRPr lang="en-US" sz="24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915" y="192405"/>
            <a:ext cx="10058400" cy="56578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1064260" y="784225"/>
            <a:ext cx="2044700" cy="139192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7772400" y="1019175"/>
            <a:ext cx="850900" cy="62420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8879205" y="1019175"/>
            <a:ext cx="1512570" cy="58166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562860" y="6224270"/>
            <a:ext cx="6367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Note the cut -offs</a:t>
            </a:r>
            <a:endParaRPr lang="en-US" sz="2400"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7625" y="1040130"/>
            <a:ext cx="10058400" cy="56578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231900" y="395605"/>
            <a:ext cx="9567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Final QTL image</a:t>
            </a:r>
            <a:endParaRPr lang="en-US" sz="24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4825" y="138113"/>
            <a:ext cx="7809442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6F2F9F"/>
                </a:solidFill>
              </a:rPr>
              <a:t>QTL</a:t>
            </a:r>
            <a:r>
              <a:rPr sz="3600" b="1" spc="-75" dirty="0">
                <a:solidFill>
                  <a:srgbClr val="6F2F9F"/>
                </a:solidFill>
              </a:rPr>
              <a:t> </a:t>
            </a:r>
            <a:r>
              <a:rPr sz="3600" b="1" spc="-5" dirty="0">
                <a:solidFill>
                  <a:srgbClr val="6F2F9F"/>
                </a:solidFill>
              </a:rPr>
              <a:t>Mapping</a:t>
            </a:r>
            <a:endParaRPr sz="3600" b="1" spc="-5" dirty="0">
              <a:solidFill>
                <a:srgbClr val="6F2F9F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9467" y="903605"/>
            <a:ext cx="11328400" cy="48302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 marR="5080" indent="344170">
              <a:lnSpc>
                <a:spcPct val="150000"/>
              </a:lnSpc>
              <a:spcBef>
                <a:spcPts val="100"/>
              </a:spcBef>
            </a:pPr>
            <a:r>
              <a:rPr lang="en-IN" sz="3000" spc="-5" dirty="0">
                <a:cs typeface="Calibri" panose="020F0502020204030204"/>
              </a:rPr>
              <a:t>I</a:t>
            </a:r>
            <a:r>
              <a:rPr sz="3000" spc="-5" dirty="0">
                <a:cs typeface="Calibri" panose="020F0502020204030204"/>
              </a:rPr>
              <a:t>dentify</a:t>
            </a:r>
            <a:r>
              <a:rPr lang="en-IN" sz="3000" spc="-5" dirty="0">
                <a:cs typeface="Calibri" panose="020F0502020204030204"/>
              </a:rPr>
              <a:t>ing </a:t>
            </a:r>
            <a:r>
              <a:rPr sz="3000" spc="-5" dirty="0">
                <a:cs typeface="Calibri" panose="020F0502020204030204"/>
              </a:rPr>
              <a:t>genomic regions </a:t>
            </a:r>
            <a:r>
              <a:rPr sz="3000" spc="-10" dirty="0">
                <a:cs typeface="Calibri" panose="020F0502020204030204"/>
              </a:rPr>
              <a:t>associated </a:t>
            </a:r>
            <a:r>
              <a:rPr sz="3000" spc="-5" dirty="0">
                <a:cs typeface="Calibri" panose="020F0502020204030204"/>
              </a:rPr>
              <a:t>with </a:t>
            </a:r>
            <a:r>
              <a:rPr sz="3000" spc="-10" dirty="0">
                <a:cs typeface="Calibri" panose="020F0502020204030204"/>
              </a:rPr>
              <a:t>trait</a:t>
            </a:r>
            <a:r>
              <a:rPr lang="en-US" sz="3000" spc="-10" dirty="0">
                <a:cs typeface="Calibri" panose="020F0502020204030204"/>
              </a:rPr>
              <a:t> variation</a:t>
            </a:r>
            <a:r>
              <a:rPr sz="3000" spc="-10" dirty="0">
                <a:cs typeface="Calibri" panose="020F0502020204030204"/>
              </a:rPr>
              <a:t> </a:t>
            </a:r>
            <a:r>
              <a:rPr sz="3000" spc="-5" dirty="0">
                <a:cs typeface="Calibri" panose="020F0502020204030204"/>
              </a:rPr>
              <a:t>is </a:t>
            </a:r>
            <a:r>
              <a:rPr sz="3000" dirty="0">
                <a:cs typeface="Calibri" panose="020F0502020204030204"/>
              </a:rPr>
              <a:t>known as </a:t>
            </a:r>
            <a:r>
              <a:rPr sz="3000" b="1" spc="-15" dirty="0">
                <a:cs typeface="Calibri" panose="020F0502020204030204"/>
              </a:rPr>
              <a:t>QTL</a:t>
            </a:r>
            <a:r>
              <a:rPr sz="3000" b="1" spc="110" dirty="0">
                <a:cs typeface="Calibri" panose="020F0502020204030204"/>
              </a:rPr>
              <a:t> </a:t>
            </a:r>
            <a:r>
              <a:rPr sz="3000" b="1" dirty="0">
                <a:cs typeface="Calibri" panose="020F0502020204030204"/>
              </a:rPr>
              <a:t>mapping</a:t>
            </a:r>
            <a:r>
              <a:rPr sz="3000" dirty="0">
                <a:cs typeface="Calibri" panose="020F0502020204030204"/>
              </a:rPr>
              <a:t>.</a:t>
            </a:r>
            <a:r>
              <a:rPr lang="en-US" sz="3000" dirty="0">
                <a:cs typeface="Calibri" panose="020F0502020204030204"/>
              </a:rPr>
              <a:t> </a:t>
            </a:r>
            <a:r>
              <a:rPr sz="3000" spc="-5" dirty="0">
                <a:cs typeface="Calibri" panose="020F0502020204030204"/>
              </a:rPr>
              <a:t>It</a:t>
            </a:r>
            <a:r>
              <a:rPr sz="3000" spc="105" dirty="0">
                <a:cs typeface="Calibri" panose="020F0502020204030204"/>
              </a:rPr>
              <a:t> </a:t>
            </a:r>
            <a:r>
              <a:rPr sz="3000" spc="-15" dirty="0">
                <a:cs typeface="Calibri" panose="020F0502020204030204"/>
              </a:rPr>
              <a:t>involves</a:t>
            </a:r>
            <a:r>
              <a:rPr sz="3000" spc="110" dirty="0">
                <a:cs typeface="Calibri" panose="020F0502020204030204"/>
              </a:rPr>
              <a:t> </a:t>
            </a:r>
            <a:r>
              <a:rPr sz="3000" spc="-10" dirty="0">
                <a:cs typeface="Calibri" panose="020F0502020204030204"/>
              </a:rPr>
              <a:t>testing</a:t>
            </a:r>
            <a:r>
              <a:rPr sz="3000" spc="110" dirty="0">
                <a:cs typeface="Calibri" panose="020F0502020204030204"/>
              </a:rPr>
              <a:t> </a:t>
            </a:r>
            <a:r>
              <a:rPr sz="3000" spc="-5" dirty="0">
                <a:cs typeface="Calibri" panose="020F0502020204030204"/>
              </a:rPr>
              <a:t>DNA</a:t>
            </a:r>
            <a:r>
              <a:rPr sz="3000" spc="110" dirty="0">
                <a:cs typeface="Calibri" panose="020F0502020204030204"/>
              </a:rPr>
              <a:t> </a:t>
            </a:r>
            <a:r>
              <a:rPr sz="3000" spc="-15" dirty="0">
                <a:cs typeface="Calibri" panose="020F0502020204030204"/>
              </a:rPr>
              <a:t>markers</a:t>
            </a:r>
            <a:r>
              <a:rPr sz="3000" spc="110" dirty="0">
                <a:cs typeface="Calibri" panose="020F0502020204030204"/>
              </a:rPr>
              <a:t> </a:t>
            </a:r>
            <a:r>
              <a:rPr sz="3000" spc="-5" dirty="0">
                <a:cs typeface="Calibri" panose="020F0502020204030204"/>
              </a:rPr>
              <a:t>throughout</a:t>
            </a:r>
            <a:r>
              <a:rPr sz="3000" spc="100" dirty="0">
                <a:cs typeface="Calibri" panose="020F0502020204030204"/>
              </a:rPr>
              <a:t> </a:t>
            </a:r>
            <a:r>
              <a:rPr sz="3000" dirty="0">
                <a:cs typeface="Calibri" panose="020F0502020204030204"/>
              </a:rPr>
              <a:t>the</a:t>
            </a:r>
            <a:r>
              <a:rPr sz="3000" spc="95" dirty="0">
                <a:cs typeface="Calibri" panose="020F0502020204030204"/>
              </a:rPr>
              <a:t> </a:t>
            </a:r>
            <a:r>
              <a:rPr sz="3000" spc="-5" dirty="0">
                <a:cs typeface="Calibri" panose="020F0502020204030204"/>
              </a:rPr>
              <a:t>genome</a:t>
            </a:r>
            <a:r>
              <a:rPr sz="3000" spc="110" dirty="0">
                <a:cs typeface="Calibri" panose="020F0502020204030204"/>
              </a:rPr>
              <a:t> </a:t>
            </a:r>
            <a:r>
              <a:rPr sz="3000" spc="-20" dirty="0">
                <a:cs typeface="Calibri" panose="020F0502020204030204"/>
              </a:rPr>
              <a:t>for</a:t>
            </a:r>
            <a:r>
              <a:rPr sz="3000" spc="114" dirty="0">
                <a:cs typeface="Calibri" panose="020F0502020204030204"/>
              </a:rPr>
              <a:t> </a:t>
            </a:r>
            <a:r>
              <a:rPr sz="3000" dirty="0">
                <a:cs typeface="Calibri" panose="020F0502020204030204"/>
              </a:rPr>
              <a:t>the</a:t>
            </a:r>
            <a:r>
              <a:rPr sz="3000" spc="105" dirty="0">
                <a:cs typeface="Calibri" panose="020F0502020204030204"/>
              </a:rPr>
              <a:t> </a:t>
            </a:r>
            <a:r>
              <a:rPr sz="3000" spc="-10" dirty="0">
                <a:cs typeface="Calibri" panose="020F0502020204030204"/>
              </a:rPr>
              <a:t>likelihood </a:t>
            </a:r>
            <a:r>
              <a:rPr sz="3000" spc="-5" dirty="0">
                <a:cs typeface="Calibri" panose="020F0502020204030204"/>
              </a:rPr>
              <a:t>that they </a:t>
            </a:r>
            <a:r>
              <a:rPr sz="3000" spc="-10" dirty="0">
                <a:cs typeface="Calibri" panose="020F0502020204030204"/>
              </a:rPr>
              <a:t>are associated </a:t>
            </a:r>
            <a:r>
              <a:rPr sz="3000" dirty="0">
                <a:cs typeface="Calibri" panose="020F0502020204030204"/>
              </a:rPr>
              <a:t>with a</a:t>
            </a:r>
            <a:r>
              <a:rPr sz="3000" spc="35" dirty="0">
                <a:cs typeface="Calibri" panose="020F0502020204030204"/>
              </a:rPr>
              <a:t> </a:t>
            </a:r>
            <a:r>
              <a:rPr sz="3000" spc="-15" dirty="0">
                <a:cs typeface="Calibri" panose="020F0502020204030204"/>
              </a:rPr>
              <a:t>QTL.</a:t>
            </a:r>
            <a:endParaRPr sz="3000" dirty="0">
              <a:cs typeface="Calibri" panose="020F0502020204030204"/>
            </a:endParaRPr>
          </a:p>
          <a:p>
            <a:pPr marL="664210" marR="274955" indent="-285750">
              <a:lnSpc>
                <a:spcPct val="150000"/>
              </a:lnSpc>
              <a:spcBef>
                <a:spcPts val="155"/>
              </a:spcBef>
              <a:buFont typeface="Arial" panose="020B0604020202020204" pitchFamily="34" charset="0"/>
              <a:buChar char="•"/>
            </a:pPr>
            <a:r>
              <a:rPr lang="en-US" sz="3000" spc="-15" dirty="0">
                <a:cs typeface="Calibri" panose="020F0502020204030204"/>
              </a:rPr>
              <a:t>QTL </a:t>
            </a:r>
            <a:r>
              <a:rPr lang="en-US" sz="3000" spc="-5" dirty="0">
                <a:cs typeface="Calibri" panose="020F0502020204030204"/>
              </a:rPr>
              <a:t>analysis is usually </a:t>
            </a:r>
            <a:r>
              <a:rPr lang="en-US" sz="3000" spc="-15" dirty="0">
                <a:cs typeface="Calibri" panose="020F0502020204030204"/>
              </a:rPr>
              <a:t>undertaken </a:t>
            </a:r>
            <a:r>
              <a:rPr lang="en-US" sz="3000" spc="-5" dirty="0">
                <a:cs typeface="Calibri" panose="020F0502020204030204"/>
              </a:rPr>
              <a:t>in </a:t>
            </a:r>
            <a:r>
              <a:rPr lang="en-US" sz="3000" spc="-10" dirty="0">
                <a:cs typeface="Calibri" panose="020F0502020204030204"/>
              </a:rPr>
              <a:t>segregating </a:t>
            </a:r>
            <a:r>
              <a:rPr lang="en-US" sz="3000" spc="-5" dirty="0">
                <a:cs typeface="Calibri" panose="020F0502020204030204"/>
              </a:rPr>
              <a:t>mapping</a:t>
            </a:r>
            <a:r>
              <a:rPr lang="en-US" sz="3000" spc="135" dirty="0">
                <a:cs typeface="Calibri" panose="020F0502020204030204"/>
              </a:rPr>
              <a:t> </a:t>
            </a:r>
            <a:r>
              <a:rPr lang="en-US" sz="3000" spc="-5" dirty="0">
                <a:cs typeface="Calibri" panose="020F0502020204030204"/>
              </a:rPr>
              <a:t>populations.</a:t>
            </a:r>
            <a:endParaRPr lang="en-US" sz="3000" dirty="0">
              <a:cs typeface="Calibri" panose="020F0502020204030204"/>
            </a:endParaRPr>
          </a:p>
          <a:p>
            <a:pPr marL="664210" marR="274955" indent="-285750">
              <a:lnSpc>
                <a:spcPct val="150000"/>
              </a:lnSpc>
              <a:spcBef>
                <a:spcPts val="155"/>
              </a:spcBef>
              <a:buFont typeface="Arial" panose="020B0604020202020204" pitchFamily="34" charset="0"/>
              <a:buChar char="•"/>
            </a:pPr>
            <a:r>
              <a:rPr sz="3000" dirty="0">
                <a:cs typeface="Calibri" panose="020F0502020204030204"/>
              </a:rPr>
              <a:t>Genes and </a:t>
            </a:r>
            <a:r>
              <a:rPr sz="3000" spc="-15" dirty="0">
                <a:cs typeface="Calibri" panose="020F0502020204030204"/>
              </a:rPr>
              <a:t>markers segregate </a:t>
            </a:r>
            <a:r>
              <a:rPr sz="3000" dirty="0">
                <a:cs typeface="Calibri" panose="020F0502020204030204"/>
              </a:rPr>
              <a:t>via </a:t>
            </a:r>
            <a:r>
              <a:rPr sz="3000" spc="-10" dirty="0">
                <a:cs typeface="Calibri" panose="020F0502020204030204"/>
              </a:rPr>
              <a:t>chromosome recombination </a:t>
            </a:r>
            <a:r>
              <a:rPr sz="3000" spc="-5" dirty="0">
                <a:cs typeface="Calibri" panose="020F0502020204030204"/>
              </a:rPr>
              <a:t>during meiosis, </a:t>
            </a:r>
            <a:endParaRPr sz="3000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67" y="134102"/>
            <a:ext cx="1017693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20" dirty="0">
                <a:solidFill>
                  <a:schemeClr val="tx1"/>
                </a:solidFill>
              </a:rPr>
              <a:t>Objectives in </a:t>
            </a:r>
            <a:r>
              <a:rPr sz="3600" b="1" spc="-20" dirty="0">
                <a:solidFill>
                  <a:schemeClr val="tx1"/>
                </a:solidFill>
              </a:rPr>
              <a:t>QTL</a:t>
            </a:r>
            <a:r>
              <a:rPr sz="3600" b="1" spc="-35" dirty="0">
                <a:solidFill>
                  <a:schemeClr val="tx1"/>
                </a:solidFill>
              </a:rPr>
              <a:t> </a:t>
            </a:r>
            <a:r>
              <a:rPr sz="3600" b="1" spc="-5" dirty="0">
                <a:solidFill>
                  <a:schemeClr val="tx1"/>
                </a:solidFill>
              </a:rPr>
              <a:t>Mapping</a:t>
            </a:r>
            <a:endParaRPr sz="3600" b="1" spc="-5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4715" y="869103"/>
            <a:ext cx="10797540" cy="58349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29285" algn="just">
              <a:lnSpc>
                <a:spcPct val="150000"/>
              </a:lnSpc>
              <a:spcBef>
                <a:spcPts val="100"/>
              </a:spcBef>
            </a:pPr>
            <a:r>
              <a:rPr sz="2800" spc="-5" dirty="0">
                <a:cs typeface="Calibri" panose="020F0502020204030204"/>
              </a:rPr>
              <a:t>The basic objective is </a:t>
            </a:r>
            <a:r>
              <a:rPr sz="2800" spc="-15" dirty="0">
                <a:cs typeface="Calibri" panose="020F0502020204030204"/>
              </a:rPr>
              <a:t>to </a:t>
            </a:r>
            <a:r>
              <a:rPr sz="2800" spc="-10" dirty="0">
                <a:cs typeface="Calibri" panose="020F0502020204030204"/>
              </a:rPr>
              <a:t>detect </a:t>
            </a:r>
            <a:r>
              <a:rPr sz="2800" spc="-15" dirty="0">
                <a:cs typeface="Calibri" panose="020F0502020204030204"/>
              </a:rPr>
              <a:t>QTL, </a:t>
            </a:r>
            <a:r>
              <a:rPr sz="2800" spc="-5" dirty="0">
                <a:cs typeface="Calibri" panose="020F0502020204030204"/>
              </a:rPr>
              <a:t>while minimizing </a:t>
            </a:r>
            <a:r>
              <a:rPr sz="2800" dirty="0">
                <a:cs typeface="Calibri" panose="020F0502020204030204"/>
              </a:rPr>
              <a:t>the </a:t>
            </a:r>
            <a:r>
              <a:rPr sz="2800" spc="-5" dirty="0">
                <a:cs typeface="Calibri" panose="020F0502020204030204"/>
              </a:rPr>
              <a:t>occurrence of </a:t>
            </a:r>
            <a:r>
              <a:rPr sz="2800" spc="-10" dirty="0">
                <a:cs typeface="Calibri" panose="020F0502020204030204"/>
              </a:rPr>
              <a:t>false </a:t>
            </a:r>
            <a:r>
              <a:rPr sz="2800" spc="-5" dirty="0">
                <a:cs typeface="Calibri" panose="020F0502020204030204"/>
              </a:rPr>
              <a:t>positives </a:t>
            </a:r>
            <a:r>
              <a:rPr sz="2800" spc="-25" dirty="0">
                <a:cs typeface="Calibri" panose="020F0502020204030204"/>
              </a:rPr>
              <a:t>(Type </a:t>
            </a:r>
            <a:r>
              <a:rPr sz="2800" dirty="0">
                <a:cs typeface="Calibri" panose="020F0502020204030204"/>
              </a:rPr>
              <a:t>I </a:t>
            </a:r>
            <a:r>
              <a:rPr sz="2800" spc="-15" dirty="0">
                <a:cs typeface="Calibri" panose="020F0502020204030204"/>
              </a:rPr>
              <a:t>errors, </a:t>
            </a:r>
            <a:r>
              <a:rPr sz="2800" spc="-5" dirty="0">
                <a:cs typeface="Calibri" panose="020F0502020204030204"/>
              </a:rPr>
              <a:t>that is </a:t>
            </a:r>
            <a:r>
              <a:rPr sz="2800" dirty="0">
                <a:cs typeface="Calibri" panose="020F0502020204030204"/>
              </a:rPr>
              <a:t>declaring an </a:t>
            </a:r>
            <a:r>
              <a:rPr sz="2800" spc="-5" dirty="0">
                <a:cs typeface="Calibri" panose="020F0502020204030204"/>
              </a:rPr>
              <a:t>association between </a:t>
            </a:r>
            <a:r>
              <a:rPr sz="2800" dirty="0">
                <a:cs typeface="Calibri" panose="020F0502020204030204"/>
              </a:rPr>
              <a:t>a </a:t>
            </a:r>
            <a:r>
              <a:rPr sz="2800" spc="-10" dirty="0">
                <a:cs typeface="Calibri" panose="020F0502020204030204"/>
              </a:rPr>
              <a:t>marker </a:t>
            </a:r>
            <a:r>
              <a:rPr sz="2800" dirty="0">
                <a:cs typeface="Calibri" panose="020F0502020204030204"/>
              </a:rPr>
              <a:t>and </a:t>
            </a:r>
            <a:r>
              <a:rPr sz="2800" spc="-20" dirty="0">
                <a:cs typeface="Calibri" panose="020F0502020204030204"/>
              </a:rPr>
              <a:t>QTL </a:t>
            </a:r>
            <a:r>
              <a:rPr sz="2800" dirty="0">
                <a:cs typeface="Calibri" panose="020F0502020204030204"/>
              </a:rPr>
              <a:t>when </a:t>
            </a:r>
            <a:r>
              <a:rPr sz="2800" spc="-5" dirty="0">
                <a:cs typeface="Calibri" panose="020F0502020204030204"/>
              </a:rPr>
              <a:t>in </a:t>
            </a:r>
            <a:r>
              <a:rPr sz="2800" spc="-10" dirty="0">
                <a:cs typeface="Calibri" panose="020F0502020204030204"/>
              </a:rPr>
              <a:t>fact </a:t>
            </a:r>
            <a:r>
              <a:rPr sz="2800" spc="-5" dirty="0">
                <a:cs typeface="Calibri" panose="020F0502020204030204"/>
              </a:rPr>
              <a:t>one does not</a:t>
            </a:r>
            <a:r>
              <a:rPr sz="2800" dirty="0">
                <a:cs typeface="Calibri" panose="020F0502020204030204"/>
              </a:rPr>
              <a:t> </a:t>
            </a:r>
            <a:r>
              <a:rPr sz="2800" spc="-10" dirty="0">
                <a:cs typeface="Calibri" panose="020F0502020204030204"/>
              </a:rPr>
              <a:t>exist).</a:t>
            </a:r>
            <a:endParaRPr sz="2800" dirty="0"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00" dirty="0">
              <a:cs typeface="Times New Roman" panose="02020603050405020304"/>
            </a:endParaRPr>
          </a:p>
          <a:p>
            <a:pPr marL="476250" indent="-349250">
              <a:lnSpc>
                <a:spcPct val="100000"/>
              </a:lnSpc>
              <a:buFont typeface="Wingdings" panose="05000000000000000000"/>
              <a:buChar char=""/>
              <a:tabLst>
                <a:tab pos="476250" algn="l"/>
                <a:tab pos="476250" algn="l"/>
              </a:tabLst>
            </a:pPr>
            <a:r>
              <a:rPr sz="2800" spc="-80" dirty="0">
                <a:cs typeface="Calibri" panose="020F0502020204030204"/>
              </a:rPr>
              <a:t>To </a:t>
            </a:r>
            <a:r>
              <a:rPr sz="2800" spc="-5" dirty="0">
                <a:cs typeface="Calibri" panose="020F0502020204030204"/>
              </a:rPr>
              <a:t>identify </a:t>
            </a:r>
            <a:r>
              <a:rPr sz="2800" dirty="0">
                <a:cs typeface="Calibri" panose="020F0502020204030204"/>
              </a:rPr>
              <a:t>the </a:t>
            </a:r>
            <a:r>
              <a:rPr sz="2800" spc="-10" dirty="0">
                <a:cs typeface="Calibri" panose="020F0502020204030204"/>
              </a:rPr>
              <a:t>regions </a:t>
            </a:r>
            <a:r>
              <a:rPr sz="2800" spc="-5" dirty="0">
                <a:cs typeface="Calibri" panose="020F0502020204030204"/>
              </a:rPr>
              <a:t>of </a:t>
            </a:r>
            <a:r>
              <a:rPr sz="2800" dirty="0">
                <a:cs typeface="Calibri" panose="020F0502020204030204"/>
              </a:rPr>
              <a:t>the </a:t>
            </a:r>
            <a:r>
              <a:rPr sz="2800" spc="-5" dirty="0">
                <a:cs typeface="Calibri" panose="020F0502020204030204"/>
              </a:rPr>
              <a:t>genome that </a:t>
            </a:r>
            <a:r>
              <a:rPr sz="2800" spc="-15" dirty="0">
                <a:cs typeface="Calibri" panose="020F0502020204030204"/>
              </a:rPr>
              <a:t>affects </a:t>
            </a:r>
            <a:r>
              <a:rPr sz="2800" dirty="0">
                <a:cs typeface="Calibri" panose="020F0502020204030204"/>
              </a:rPr>
              <a:t>the </a:t>
            </a:r>
            <a:r>
              <a:rPr sz="2800" spc="-10" dirty="0">
                <a:cs typeface="Calibri" panose="020F0502020204030204"/>
              </a:rPr>
              <a:t>trait </a:t>
            </a:r>
            <a:r>
              <a:rPr sz="2800" spc="-5" dirty="0">
                <a:cs typeface="Calibri" panose="020F0502020204030204"/>
              </a:rPr>
              <a:t>of</a:t>
            </a:r>
            <a:r>
              <a:rPr sz="2800" spc="215" dirty="0">
                <a:cs typeface="Calibri" panose="020F0502020204030204"/>
              </a:rPr>
              <a:t> </a:t>
            </a:r>
            <a:r>
              <a:rPr sz="2800" spc="-15" dirty="0">
                <a:cs typeface="Calibri" panose="020F0502020204030204"/>
              </a:rPr>
              <a:t>interest.</a:t>
            </a:r>
            <a:endParaRPr sz="2800" dirty="0">
              <a:cs typeface="Calibri" panose="020F0502020204030204"/>
            </a:endParaRPr>
          </a:p>
          <a:p>
            <a:pPr marL="476250" indent="-349250">
              <a:lnSpc>
                <a:spcPct val="100000"/>
              </a:lnSpc>
              <a:spcBef>
                <a:spcPts val="1080"/>
              </a:spcBef>
              <a:buFont typeface="Wingdings" panose="05000000000000000000"/>
              <a:buChar char=""/>
              <a:tabLst>
                <a:tab pos="476250" algn="l"/>
                <a:tab pos="476250" algn="l"/>
              </a:tabLst>
            </a:pPr>
            <a:r>
              <a:rPr sz="2800" spc="-80" dirty="0">
                <a:cs typeface="Calibri" panose="020F0502020204030204"/>
              </a:rPr>
              <a:t>To </a:t>
            </a:r>
            <a:r>
              <a:rPr sz="2800" spc="-10" dirty="0">
                <a:cs typeface="Calibri" panose="020F0502020204030204"/>
              </a:rPr>
              <a:t>analyze </a:t>
            </a:r>
            <a:r>
              <a:rPr sz="2800" dirty="0">
                <a:cs typeface="Calibri" panose="020F0502020204030204"/>
              </a:rPr>
              <a:t>the </a:t>
            </a:r>
            <a:r>
              <a:rPr sz="2800" spc="-15" dirty="0">
                <a:cs typeface="Calibri" panose="020F0502020204030204"/>
              </a:rPr>
              <a:t>effect </a:t>
            </a:r>
            <a:r>
              <a:rPr sz="2800" spc="-5" dirty="0">
                <a:cs typeface="Calibri" panose="020F0502020204030204"/>
              </a:rPr>
              <a:t>of </a:t>
            </a:r>
            <a:r>
              <a:rPr sz="2800" dirty="0">
                <a:cs typeface="Calibri" panose="020F0502020204030204"/>
              </a:rPr>
              <a:t>the </a:t>
            </a:r>
            <a:r>
              <a:rPr sz="2800" spc="-15" dirty="0">
                <a:cs typeface="Calibri" panose="020F0502020204030204"/>
              </a:rPr>
              <a:t>QTL </a:t>
            </a:r>
            <a:r>
              <a:rPr sz="2800" spc="-5" dirty="0">
                <a:cs typeface="Calibri" panose="020F0502020204030204"/>
              </a:rPr>
              <a:t>on </a:t>
            </a:r>
            <a:r>
              <a:rPr sz="2800" dirty="0">
                <a:cs typeface="Calibri" panose="020F0502020204030204"/>
              </a:rPr>
              <a:t>the</a:t>
            </a:r>
            <a:r>
              <a:rPr sz="2800" spc="165" dirty="0">
                <a:cs typeface="Calibri" panose="020F0502020204030204"/>
              </a:rPr>
              <a:t> </a:t>
            </a:r>
            <a:r>
              <a:rPr sz="2800" spc="-10" dirty="0">
                <a:cs typeface="Calibri" panose="020F0502020204030204"/>
              </a:rPr>
              <a:t>trait.</a:t>
            </a:r>
            <a:endParaRPr sz="2800" dirty="0">
              <a:cs typeface="Calibri" panose="020F0502020204030204"/>
            </a:endParaRPr>
          </a:p>
          <a:p>
            <a:pPr marL="476250" indent="-349250">
              <a:lnSpc>
                <a:spcPct val="100000"/>
              </a:lnSpc>
              <a:spcBef>
                <a:spcPts val="1080"/>
              </a:spcBef>
              <a:buFont typeface="Wingdings" panose="05000000000000000000"/>
              <a:buChar char=""/>
              <a:tabLst>
                <a:tab pos="476250" algn="l"/>
                <a:tab pos="476250" algn="l"/>
              </a:tabLst>
            </a:pPr>
            <a:r>
              <a:rPr sz="2800" spc="-10" dirty="0">
                <a:cs typeface="Calibri" panose="020F0502020204030204"/>
              </a:rPr>
              <a:t>How </a:t>
            </a:r>
            <a:r>
              <a:rPr sz="2800" dirty="0">
                <a:cs typeface="Calibri" panose="020F0502020204030204"/>
              </a:rPr>
              <a:t>much </a:t>
            </a:r>
            <a:r>
              <a:rPr sz="2800" spc="-5" dirty="0">
                <a:cs typeface="Calibri" panose="020F0502020204030204"/>
              </a:rPr>
              <a:t>of </a:t>
            </a:r>
            <a:r>
              <a:rPr sz="2800" dirty="0">
                <a:cs typeface="Calibri" panose="020F0502020204030204"/>
              </a:rPr>
              <a:t>the </a:t>
            </a:r>
            <a:r>
              <a:rPr sz="2800" spc="-10" dirty="0">
                <a:cs typeface="Calibri" panose="020F0502020204030204"/>
              </a:rPr>
              <a:t>variation </a:t>
            </a:r>
            <a:r>
              <a:rPr sz="2800" spc="-15" dirty="0">
                <a:cs typeface="Calibri" panose="020F0502020204030204"/>
              </a:rPr>
              <a:t>for </a:t>
            </a:r>
            <a:r>
              <a:rPr sz="2800" dirty="0">
                <a:cs typeface="Calibri" panose="020F0502020204030204"/>
              </a:rPr>
              <a:t>the </a:t>
            </a:r>
            <a:r>
              <a:rPr sz="2800" spc="-10" dirty="0">
                <a:cs typeface="Calibri" panose="020F0502020204030204"/>
              </a:rPr>
              <a:t>trait </a:t>
            </a:r>
            <a:r>
              <a:rPr sz="2800" spc="-5" dirty="0">
                <a:cs typeface="Calibri" panose="020F0502020204030204"/>
              </a:rPr>
              <a:t>is caused by </a:t>
            </a:r>
            <a:r>
              <a:rPr sz="2800" dirty="0">
                <a:cs typeface="Calibri" panose="020F0502020204030204"/>
              </a:rPr>
              <a:t>a </a:t>
            </a:r>
            <a:r>
              <a:rPr sz="2800" spc="-5" dirty="0">
                <a:cs typeface="Calibri" panose="020F0502020204030204"/>
              </a:rPr>
              <a:t>specific</a:t>
            </a:r>
            <a:r>
              <a:rPr sz="2800" spc="155" dirty="0">
                <a:cs typeface="Calibri" panose="020F0502020204030204"/>
              </a:rPr>
              <a:t> </a:t>
            </a:r>
            <a:r>
              <a:rPr sz="2800" spc="-10" dirty="0">
                <a:cs typeface="Calibri" panose="020F0502020204030204"/>
              </a:rPr>
              <a:t>region?</a:t>
            </a:r>
            <a:endParaRPr sz="2800" dirty="0">
              <a:cs typeface="Calibri" panose="020F0502020204030204"/>
            </a:endParaRPr>
          </a:p>
          <a:p>
            <a:pPr marL="476250" marR="614045" indent="-349250">
              <a:lnSpc>
                <a:spcPct val="150000"/>
              </a:lnSpc>
              <a:buFont typeface="Wingdings" panose="05000000000000000000"/>
              <a:buChar char=""/>
              <a:tabLst>
                <a:tab pos="476250" algn="l"/>
                <a:tab pos="476250" algn="l"/>
              </a:tabLst>
            </a:pPr>
            <a:r>
              <a:rPr sz="2800" spc="-5" dirty="0">
                <a:cs typeface="Calibri" panose="020F0502020204030204"/>
              </a:rPr>
              <a:t>What is </a:t>
            </a:r>
            <a:r>
              <a:rPr sz="2800" dirty="0">
                <a:cs typeface="Calibri" panose="020F0502020204030204"/>
              </a:rPr>
              <a:t>the gene </a:t>
            </a:r>
            <a:r>
              <a:rPr sz="2800" spc="-5" dirty="0">
                <a:cs typeface="Calibri" panose="020F0502020204030204"/>
              </a:rPr>
              <a:t>action </a:t>
            </a:r>
            <a:r>
              <a:rPr sz="2800" spc="-10" dirty="0">
                <a:cs typeface="Calibri" panose="020F0502020204030204"/>
              </a:rPr>
              <a:t>associated </a:t>
            </a:r>
            <a:r>
              <a:rPr sz="2800" dirty="0">
                <a:cs typeface="Calibri" panose="020F0502020204030204"/>
              </a:rPr>
              <a:t>with the </a:t>
            </a:r>
            <a:r>
              <a:rPr sz="2800" spc="-15" dirty="0">
                <a:cs typeface="Calibri" panose="020F0502020204030204"/>
              </a:rPr>
              <a:t>QTL </a:t>
            </a:r>
            <a:r>
              <a:rPr sz="2800" dirty="0">
                <a:cs typeface="Calibri" panose="020F0502020204030204"/>
              </a:rPr>
              <a:t>– </a:t>
            </a:r>
            <a:r>
              <a:rPr sz="2800" spc="-5" dirty="0">
                <a:cs typeface="Calibri" panose="020F0502020204030204"/>
              </a:rPr>
              <a:t>additive </a:t>
            </a:r>
            <a:r>
              <a:rPr sz="2800" spc="-10" dirty="0">
                <a:cs typeface="Calibri" panose="020F0502020204030204"/>
              </a:rPr>
              <a:t>effect? </a:t>
            </a:r>
            <a:r>
              <a:rPr sz="2800" spc="-5" dirty="0">
                <a:cs typeface="Calibri" panose="020F0502020204030204"/>
              </a:rPr>
              <a:t>Dominant </a:t>
            </a:r>
            <a:r>
              <a:rPr sz="2800" spc="-10" dirty="0">
                <a:cs typeface="Calibri" panose="020F0502020204030204"/>
              </a:rPr>
              <a:t>effect?</a:t>
            </a:r>
            <a:endParaRPr sz="2800" dirty="0">
              <a:cs typeface="Calibri" panose="020F0502020204030204"/>
            </a:endParaRPr>
          </a:p>
          <a:p>
            <a:pPr marL="476250" indent="-349250">
              <a:lnSpc>
                <a:spcPct val="100000"/>
              </a:lnSpc>
              <a:spcBef>
                <a:spcPts val="1080"/>
              </a:spcBef>
              <a:buFont typeface="Wingdings" panose="05000000000000000000"/>
              <a:buChar char=""/>
              <a:tabLst>
                <a:tab pos="476250" algn="l"/>
                <a:tab pos="476250" algn="l"/>
              </a:tabLst>
            </a:pPr>
            <a:r>
              <a:rPr sz="2800" spc="-5" dirty="0">
                <a:cs typeface="Calibri" panose="020F0502020204030204"/>
              </a:rPr>
              <a:t>Which allele is </a:t>
            </a:r>
            <a:r>
              <a:rPr sz="2800" spc="-10" dirty="0">
                <a:cs typeface="Calibri" panose="020F0502020204030204"/>
              </a:rPr>
              <a:t>associated </a:t>
            </a:r>
            <a:r>
              <a:rPr sz="2800" spc="-5" dirty="0">
                <a:cs typeface="Calibri" panose="020F0502020204030204"/>
              </a:rPr>
              <a:t>with </a:t>
            </a:r>
            <a:r>
              <a:rPr sz="2800" dirty="0">
                <a:cs typeface="Calibri" panose="020F0502020204030204"/>
              </a:rPr>
              <a:t>the </a:t>
            </a:r>
            <a:r>
              <a:rPr sz="2800" spc="-15" dirty="0">
                <a:cs typeface="Calibri" panose="020F0502020204030204"/>
              </a:rPr>
              <a:t>favorable</a:t>
            </a:r>
            <a:r>
              <a:rPr sz="2800" spc="110" dirty="0">
                <a:cs typeface="Calibri" panose="020F0502020204030204"/>
              </a:rPr>
              <a:t> </a:t>
            </a:r>
            <a:r>
              <a:rPr sz="2800" spc="-10" dirty="0">
                <a:cs typeface="Calibri" panose="020F0502020204030204"/>
              </a:rPr>
              <a:t>effect?</a:t>
            </a:r>
            <a:endParaRPr sz="2800" spc="-10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5319" y="317679"/>
            <a:ext cx="108210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17375E"/>
                </a:solidFill>
                <a:latin typeface="+mn-lt"/>
                <a:cs typeface="Times New Roman" panose="02020603050405020304"/>
              </a:rPr>
              <a:t>Prerequisites </a:t>
            </a:r>
            <a:r>
              <a:rPr sz="3600" b="1" dirty="0">
                <a:solidFill>
                  <a:srgbClr val="17375E"/>
                </a:solidFill>
                <a:latin typeface="+mn-lt"/>
                <a:cs typeface="Times New Roman" panose="02020603050405020304"/>
              </a:rPr>
              <a:t>for QTL</a:t>
            </a:r>
            <a:r>
              <a:rPr sz="3600" b="1" spc="-385" dirty="0">
                <a:solidFill>
                  <a:srgbClr val="17375E"/>
                </a:solidFill>
                <a:latin typeface="+mn-lt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17375E"/>
                </a:solidFill>
                <a:latin typeface="+mn-lt"/>
                <a:cs typeface="Times New Roman" panose="02020603050405020304"/>
              </a:rPr>
              <a:t>mapping</a:t>
            </a:r>
            <a:endParaRPr sz="3600" b="1" dirty="0">
              <a:latin typeface="+mn-lt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5320" y="1375410"/>
            <a:ext cx="10821035" cy="296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marR="506730" indent="-281940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294640" algn="l"/>
                <a:tab pos="295275" algn="l"/>
              </a:tabLst>
            </a:pPr>
            <a:r>
              <a:rPr sz="3200" spc="-10" dirty="0">
                <a:cs typeface="+mn-lt"/>
              </a:rPr>
              <a:t>Availability </a:t>
            </a:r>
            <a:r>
              <a:rPr sz="3200" spc="-5" dirty="0">
                <a:cs typeface="+mn-lt"/>
              </a:rPr>
              <a:t>of </a:t>
            </a:r>
            <a:r>
              <a:rPr sz="3200" dirty="0">
                <a:cs typeface="+mn-lt"/>
              </a:rPr>
              <a:t>a </a:t>
            </a:r>
            <a:r>
              <a:rPr sz="3200" spc="-10" dirty="0">
                <a:cs typeface="+mn-lt"/>
              </a:rPr>
              <a:t>good linkage </a:t>
            </a:r>
            <a:r>
              <a:rPr sz="3200" dirty="0">
                <a:cs typeface="+mn-lt"/>
              </a:rPr>
              <a:t>map</a:t>
            </a:r>
            <a:endParaRPr sz="3200" dirty="0">
              <a:cs typeface="+mn-lt"/>
            </a:endParaRPr>
          </a:p>
          <a:p>
            <a:pPr marL="294640" marR="5080" indent="-281940" algn="just">
              <a:lnSpc>
                <a:spcPct val="100000"/>
              </a:lnSpc>
              <a:buFont typeface="Wingdings" panose="05000000000000000000"/>
              <a:buChar char=""/>
              <a:tabLst>
                <a:tab pos="295275" algn="l"/>
              </a:tabLst>
            </a:pPr>
            <a:r>
              <a:rPr sz="3200" dirty="0">
                <a:cs typeface="+mn-lt"/>
              </a:rPr>
              <a:t>A </a:t>
            </a:r>
            <a:r>
              <a:rPr sz="3200" spc="-15" dirty="0">
                <a:solidFill>
                  <a:srgbClr val="FF0000"/>
                </a:solidFill>
                <a:cs typeface="+mn-lt"/>
              </a:rPr>
              <a:t>segregating </a:t>
            </a:r>
            <a:r>
              <a:rPr sz="3200" spc="-10" dirty="0">
                <a:solidFill>
                  <a:srgbClr val="FF0000"/>
                </a:solidFill>
                <a:cs typeface="+mn-lt"/>
              </a:rPr>
              <a:t>population </a:t>
            </a:r>
            <a:r>
              <a:rPr sz="3200" spc="-10" dirty="0">
                <a:cs typeface="+mn-lt"/>
              </a:rPr>
              <a:t>derived </a:t>
            </a:r>
            <a:r>
              <a:rPr sz="3200" spc="-15" dirty="0">
                <a:cs typeface="+mn-lt"/>
              </a:rPr>
              <a:t>from </a:t>
            </a:r>
            <a:r>
              <a:rPr sz="3200" spc="-10" dirty="0">
                <a:cs typeface="+mn-lt"/>
              </a:rPr>
              <a:t>parents that </a:t>
            </a:r>
            <a:r>
              <a:rPr sz="3200" spc="-20" dirty="0">
                <a:cs typeface="+mn-lt"/>
              </a:rPr>
              <a:t>differ for </a:t>
            </a:r>
            <a:r>
              <a:rPr sz="3200" dirty="0">
                <a:cs typeface="+mn-lt"/>
              </a:rPr>
              <a:t>the </a:t>
            </a:r>
            <a:r>
              <a:rPr sz="3200" spc="-10" dirty="0">
                <a:cs typeface="+mn-lt"/>
              </a:rPr>
              <a:t>trait(s) </a:t>
            </a:r>
            <a:r>
              <a:rPr sz="3200" spc="-5" dirty="0">
                <a:cs typeface="+mn-lt"/>
              </a:rPr>
              <a:t>of </a:t>
            </a:r>
            <a:r>
              <a:rPr sz="3200" spc="-15" dirty="0">
                <a:cs typeface="+mn-lt"/>
              </a:rPr>
              <a:t>interest</a:t>
            </a:r>
            <a:endParaRPr sz="3200" spc="-15" dirty="0">
              <a:cs typeface="+mn-lt"/>
            </a:endParaRPr>
          </a:p>
          <a:p>
            <a:pPr marL="294640" marR="5080" indent="-281940" algn="just">
              <a:lnSpc>
                <a:spcPct val="100000"/>
              </a:lnSpc>
              <a:buFont typeface="Wingdings" panose="05000000000000000000"/>
              <a:buChar char=""/>
              <a:tabLst>
                <a:tab pos="295275" algn="l"/>
              </a:tabLst>
            </a:pPr>
            <a:r>
              <a:rPr lang="en-US" sz="3200" dirty="0">
                <a:cs typeface="+mn-lt"/>
              </a:rPr>
              <a:t>Trait/Traits – Phenotypic values</a:t>
            </a:r>
            <a:endParaRPr sz="3200" dirty="0">
              <a:cs typeface="+mn-l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 panose="05000000000000000000"/>
              <a:buChar char=""/>
            </a:pPr>
            <a:endParaRPr sz="3200" dirty="0">
              <a:cs typeface="+mn-lt"/>
            </a:endParaRPr>
          </a:p>
          <a:p>
            <a:pPr marL="294640" indent="-281940">
              <a:lnSpc>
                <a:spcPct val="100000"/>
              </a:lnSpc>
              <a:buFont typeface="Wingdings" panose="05000000000000000000"/>
              <a:buChar char=""/>
              <a:tabLst>
                <a:tab pos="294640" algn="l"/>
                <a:tab pos="295275" algn="l"/>
              </a:tabLst>
            </a:pPr>
            <a:endParaRPr sz="3200" dirty="0">
              <a:cs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3590" y="302869"/>
            <a:ext cx="8485505" cy="5675913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3600" b="1" dirty="0">
                <a:solidFill>
                  <a:srgbClr val="FF0000"/>
                </a:solidFill>
                <a:cs typeface="Calibri" panose="020F0502020204030204"/>
              </a:rPr>
              <a:t>Methods </a:t>
            </a:r>
            <a:r>
              <a:rPr sz="3600" b="1" spc="-15" dirty="0">
                <a:solidFill>
                  <a:srgbClr val="FF0000"/>
                </a:solidFill>
                <a:cs typeface="Calibri" panose="020F0502020204030204"/>
              </a:rPr>
              <a:t>to </a:t>
            </a:r>
            <a:r>
              <a:rPr sz="3600" b="1" spc="-10" dirty="0">
                <a:solidFill>
                  <a:srgbClr val="FF0000"/>
                </a:solidFill>
                <a:cs typeface="Calibri" panose="020F0502020204030204"/>
              </a:rPr>
              <a:t>detect</a:t>
            </a:r>
            <a:r>
              <a:rPr sz="3600" b="1" spc="-45" dirty="0">
                <a:solidFill>
                  <a:srgbClr val="FF0000"/>
                </a:solidFill>
                <a:cs typeface="Calibri" panose="020F0502020204030204"/>
              </a:rPr>
              <a:t> </a:t>
            </a:r>
            <a:r>
              <a:rPr sz="3600" b="1" spc="-10" dirty="0">
                <a:solidFill>
                  <a:srgbClr val="FF0000"/>
                </a:solidFill>
                <a:cs typeface="Calibri" panose="020F0502020204030204"/>
              </a:rPr>
              <a:t>QTLs</a:t>
            </a:r>
            <a:endParaRPr sz="3600" dirty="0">
              <a:cs typeface="Calibri" panose="020F0502020204030204"/>
            </a:endParaRPr>
          </a:p>
          <a:p>
            <a:pPr marL="727075" indent="-348615">
              <a:lnSpc>
                <a:spcPct val="100000"/>
              </a:lnSpc>
              <a:spcBef>
                <a:spcPts val="1200"/>
              </a:spcBef>
              <a:buFont typeface="Wingdings" panose="05000000000000000000"/>
              <a:buChar char=""/>
              <a:tabLst>
                <a:tab pos="727075" algn="l"/>
                <a:tab pos="727710" algn="l"/>
              </a:tabLst>
            </a:pPr>
            <a:r>
              <a:rPr sz="3600" spc="-10" dirty="0">
                <a:cs typeface="Calibri" panose="020F0502020204030204"/>
              </a:rPr>
              <a:t>Single-marker</a:t>
            </a:r>
            <a:r>
              <a:rPr sz="3600" spc="5" dirty="0">
                <a:cs typeface="Calibri" panose="020F0502020204030204"/>
              </a:rPr>
              <a:t> </a:t>
            </a:r>
            <a:r>
              <a:rPr sz="3600" spc="-5" dirty="0">
                <a:cs typeface="Calibri" panose="020F0502020204030204"/>
              </a:rPr>
              <a:t>analysis</a:t>
            </a:r>
            <a:r>
              <a:rPr lang="en-US" sz="3600" spc="-5" dirty="0">
                <a:cs typeface="Calibri" panose="020F0502020204030204"/>
              </a:rPr>
              <a:t> (SMA)</a:t>
            </a:r>
            <a:endParaRPr sz="3600" dirty="0">
              <a:cs typeface="Calibri" panose="020F0502020204030204"/>
            </a:endParaRPr>
          </a:p>
          <a:p>
            <a:pPr marL="727075" indent="-348615">
              <a:lnSpc>
                <a:spcPct val="100000"/>
              </a:lnSpc>
              <a:spcBef>
                <a:spcPts val="1200"/>
              </a:spcBef>
              <a:buFont typeface="Wingdings" panose="05000000000000000000"/>
              <a:buChar char=""/>
              <a:tabLst>
                <a:tab pos="727075" algn="l"/>
                <a:tab pos="727710" algn="l"/>
              </a:tabLst>
            </a:pPr>
            <a:r>
              <a:rPr sz="3600" spc="-5" dirty="0">
                <a:cs typeface="Calibri" panose="020F0502020204030204"/>
              </a:rPr>
              <a:t>Simple </a:t>
            </a:r>
            <a:r>
              <a:rPr sz="3600" spc="-10" dirty="0">
                <a:cs typeface="Calibri" panose="020F0502020204030204"/>
              </a:rPr>
              <a:t>interval </a:t>
            </a:r>
            <a:r>
              <a:rPr sz="3600" dirty="0">
                <a:cs typeface="Calibri" panose="020F0502020204030204"/>
              </a:rPr>
              <a:t>mapping</a:t>
            </a:r>
            <a:r>
              <a:rPr sz="3600" spc="5" dirty="0">
                <a:cs typeface="Calibri" panose="020F0502020204030204"/>
              </a:rPr>
              <a:t> </a:t>
            </a:r>
            <a:r>
              <a:rPr lang="en-US" sz="3600" spc="5" dirty="0">
                <a:cs typeface="Calibri" panose="020F0502020204030204"/>
              </a:rPr>
              <a:t>(SIM)</a:t>
            </a:r>
            <a:endParaRPr sz="3600" dirty="0">
              <a:cs typeface="Calibri" panose="020F0502020204030204"/>
            </a:endParaRPr>
          </a:p>
          <a:p>
            <a:pPr marL="727075" indent="-348615">
              <a:lnSpc>
                <a:spcPct val="100000"/>
              </a:lnSpc>
              <a:spcBef>
                <a:spcPts val="1200"/>
              </a:spcBef>
              <a:buFont typeface="Wingdings" panose="05000000000000000000"/>
              <a:buChar char=""/>
              <a:tabLst>
                <a:tab pos="727075" algn="l"/>
                <a:tab pos="727710" algn="l"/>
              </a:tabLst>
            </a:pPr>
            <a:r>
              <a:rPr sz="3600" spc="-5" dirty="0">
                <a:cs typeface="Calibri" panose="020F0502020204030204"/>
              </a:rPr>
              <a:t>Composite </a:t>
            </a:r>
            <a:r>
              <a:rPr sz="3600" spc="-10" dirty="0">
                <a:cs typeface="Calibri" panose="020F0502020204030204"/>
              </a:rPr>
              <a:t>interval</a:t>
            </a:r>
            <a:r>
              <a:rPr sz="3600" spc="5" dirty="0">
                <a:cs typeface="Calibri" panose="020F0502020204030204"/>
              </a:rPr>
              <a:t> </a:t>
            </a:r>
            <a:r>
              <a:rPr sz="3600" dirty="0">
                <a:cs typeface="Calibri" panose="020F0502020204030204"/>
              </a:rPr>
              <a:t>mapping</a:t>
            </a:r>
            <a:r>
              <a:rPr lang="en-US" sz="3600" dirty="0">
                <a:cs typeface="Calibri" panose="020F0502020204030204"/>
              </a:rPr>
              <a:t> (CIM)</a:t>
            </a:r>
            <a:endParaRPr sz="3600" dirty="0">
              <a:cs typeface="Calibri" panose="020F0502020204030204"/>
            </a:endParaRPr>
          </a:p>
          <a:p>
            <a:pPr marL="727075" indent="-348615">
              <a:lnSpc>
                <a:spcPct val="100000"/>
              </a:lnSpc>
              <a:spcBef>
                <a:spcPts val="1200"/>
              </a:spcBef>
              <a:buFont typeface="Wingdings" panose="05000000000000000000"/>
              <a:buChar char=""/>
              <a:tabLst>
                <a:tab pos="727075" algn="l"/>
                <a:tab pos="727710" algn="l"/>
              </a:tabLst>
            </a:pPr>
            <a:r>
              <a:rPr sz="3600" dirty="0">
                <a:cs typeface="Calibri" panose="020F0502020204030204"/>
              </a:rPr>
              <a:t>Multiple </a:t>
            </a:r>
            <a:r>
              <a:rPr sz="3600" spc="-10" dirty="0">
                <a:cs typeface="Calibri" panose="020F0502020204030204"/>
              </a:rPr>
              <a:t>Interval</a:t>
            </a:r>
            <a:r>
              <a:rPr sz="3600" spc="-5" dirty="0">
                <a:cs typeface="Calibri" panose="020F0502020204030204"/>
              </a:rPr>
              <a:t> </a:t>
            </a:r>
            <a:r>
              <a:rPr sz="3600" dirty="0">
                <a:cs typeface="Calibri" panose="020F0502020204030204"/>
              </a:rPr>
              <a:t>Mapping</a:t>
            </a:r>
            <a:r>
              <a:rPr lang="en-US" sz="3600" dirty="0">
                <a:cs typeface="Calibri" panose="020F0502020204030204"/>
              </a:rPr>
              <a:t> (MIM)</a:t>
            </a:r>
            <a:endParaRPr sz="3600" dirty="0">
              <a:cs typeface="Calibri" panose="020F0502020204030204"/>
            </a:endParaRPr>
          </a:p>
          <a:p>
            <a:pPr marL="727075" indent="-348615">
              <a:lnSpc>
                <a:spcPct val="100000"/>
              </a:lnSpc>
              <a:spcBef>
                <a:spcPts val="1205"/>
              </a:spcBef>
              <a:buFont typeface="Wingdings" panose="05000000000000000000"/>
              <a:buChar char=""/>
              <a:tabLst>
                <a:tab pos="727075" algn="l"/>
                <a:tab pos="727710" algn="l"/>
              </a:tabLst>
            </a:pPr>
            <a:r>
              <a:rPr sz="3600" spc="-10" dirty="0">
                <a:cs typeface="Calibri" panose="020F0502020204030204"/>
              </a:rPr>
              <a:t>Bayesian Interval</a:t>
            </a:r>
            <a:r>
              <a:rPr sz="3600" spc="5" dirty="0">
                <a:cs typeface="Calibri" panose="020F0502020204030204"/>
              </a:rPr>
              <a:t> </a:t>
            </a:r>
            <a:r>
              <a:rPr sz="3600" dirty="0">
                <a:cs typeface="Calibri" panose="020F0502020204030204"/>
              </a:rPr>
              <a:t>Mapping</a:t>
            </a:r>
            <a:r>
              <a:rPr lang="en-US" sz="3600" dirty="0">
                <a:cs typeface="Calibri" panose="020F0502020204030204"/>
              </a:rPr>
              <a:t> (BIM) </a:t>
            </a:r>
            <a:endParaRPr lang="en-US" sz="3600" dirty="0">
              <a:cs typeface="Calibri" panose="020F0502020204030204"/>
            </a:endParaRPr>
          </a:p>
          <a:p>
            <a:pPr marL="378460">
              <a:lnSpc>
                <a:spcPct val="100000"/>
              </a:lnSpc>
              <a:spcBef>
                <a:spcPts val="1205"/>
              </a:spcBef>
              <a:tabLst>
                <a:tab pos="727075" algn="l"/>
                <a:tab pos="727710" algn="l"/>
              </a:tabLst>
            </a:pPr>
            <a:r>
              <a:rPr lang="en-US" sz="3600" dirty="0">
                <a:cs typeface="Calibri" panose="020F0502020204030204"/>
              </a:rPr>
              <a:t>And many more</a:t>
            </a:r>
            <a:endParaRPr sz="3600" dirty="0"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endParaRPr sz="3600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{AE9BFCC3-184A-F742-A5F7-6CA80E41A29C}tf10001120</Template>
  <TotalTime>0</TotalTime>
  <Words>9752</Words>
  <Application>WPS Presentation</Application>
  <PresentationFormat>Widescreen</PresentationFormat>
  <Paragraphs>346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0" baseType="lpstr">
      <vt:lpstr>Arial</vt:lpstr>
      <vt:lpstr>SimSun</vt:lpstr>
      <vt:lpstr>Wingdings</vt:lpstr>
      <vt:lpstr>Calibri</vt:lpstr>
      <vt:lpstr>Times New Roman</vt:lpstr>
      <vt:lpstr>Arial</vt:lpstr>
      <vt:lpstr>Wingdings</vt:lpstr>
      <vt:lpstr>Gill Sans MT</vt:lpstr>
      <vt:lpstr>Microsoft YaHei</vt:lpstr>
      <vt:lpstr>Arial Unicode MS</vt:lpstr>
      <vt:lpstr>Wingdings</vt:lpstr>
      <vt:lpstr>Parcel</vt:lpstr>
      <vt:lpstr>QTL MAPPING &amp; Analysis</vt:lpstr>
      <vt:lpstr>PowerPoint 演示文稿</vt:lpstr>
      <vt:lpstr>QTL MAPPING</vt:lpstr>
      <vt:lpstr>PowerPoint 演示文稿</vt:lpstr>
      <vt:lpstr>PowerPoint 演示文稿</vt:lpstr>
      <vt:lpstr>QTL Mapping</vt:lpstr>
      <vt:lpstr>Objectives in QTL Mapping</vt:lpstr>
      <vt:lpstr>Prerequisites for QTL mapping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LOD curve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Merits of QTL Mapping</vt:lpstr>
      <vt:lpstr>LIMITATIONS</vt:lpstr>
      <vt:lpstr>Practical considerations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bhavani</dc:creator>
  <cp:lastModifiedBy>sujan</cp:lastModifiedBy>
  <cp:revision>42</cp:revision>
  <dcterms:created xsi:type="dcterms:W3CDTF">2019-07-10T04:55:00Z</dcterms:created>
  <dcterms:modified xsi:type="dcterms:W3CDTF">2020-11-25T03:30:10Z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1033-11.2.0.9747</vt:lpwstr>
  </property>
</Properties>
</file>